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35" r:id="rId5"/>
    <p:sldId id="835" r:id="rId6"/>
    <p:sldId id="836" r:id="rId7"/>
    <p:sldId id="838" r:id="rId8"/>
    <p:sldId id="839" r:id="rId9"/>
    <p:sldId id="830" r:id="rId10"/>
    <p:sldId id="829" r:id="rId11"/>
    <p:sldId id="844" r:id="rId12"/>
    <p:sldId id="834" r:id="rId13"/>
    <p:sldId id="833" r:id="rId14"/>
    <p:sldId id="825" r:id="rId15"/>
    <p:sldId id="831" r:id="rId16"/>
    <p:sldId id="840" r:id="rId17"/>
    <p:sldId id="845" r:id="rId18"/>
    <p:sldId id="846" r:id="rId19"/>
    <p:sldId id="847" r:id="rId20"/>
    <p:sldId id="849" r:id="rId21"/>
    <p:sldId id="850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1D0"/>
    <a:srgbClr val="FF0066"/>
    <a:srgbClr val="ED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70498" autoAdjust="0"/>
  </p:normalViewPr>
  <p:slideViewPr>
    <p:cSldViewPr snapToGrid="0">
      <p:cViewPr varScale="1">
        <p:scale>
          <a:sx n="71" d="100"/>
          <a:sy n="71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09C64-5267-43FF-86C5-8E06D577AF66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1AC4B-732E-4DCA-ADEC-86F438AD7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4183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C10AC-5E8C-4B90-9A39-1B7C0217DA0C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78A38-71D1-4641-8C49-10D257DF0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213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51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These gifts were a reminder that everything belonged to God and a portion was given back to God to thank him for what they had </a:t>
            </a:r>
            <a:r>
              <a:rPr lang="en-GB" b="0" i="0">
                <a:solidFill>
                  <a:srgbClr val="202124"/>
                </a:solidFill>
                <a:effectLst/>
                <a:latin typeface="Google Sans"/>
              </a:rPr>
              <a:t>received.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8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9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Trebuchet MS" panose="020B0603020202020204" pitchFamily="34" charset="0"/>
              </a:rPr>
              <a:t>You live in a generous Diocese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19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42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11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66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04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23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Jesus gave up his life so we could be saved</a:t>
            </a:r>
          </a:p>
        </p:txBody>
      </p:sp>
    </p:spTree>
    <p:extLst>
      <p:ext uri="{BB962C8B-B14F-4D97-AF65-F5344CB8AC3E}">
        <p14:creationId xmlns:p14="http://schemas.microsoft.com/office/powerpoint/2010/main" val="149503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98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Money is talked about a lot in the bible! Sometimes it can be uncomfortable to talk about, but it it’s an important topic</a:t>
            </a:r>
          </a:p>
        </p:txBody>
      </p:sp>
    </p:spTree>
    <p:extLst>
      <p:ext uri="{BB962C8B-B14F-4D97-AF65-F5344CB8AC3E}">
        <p14:creationId xmlns:p14="http://schemas.microsoft.com/office/powerpoint/2010/main" val="167725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Fill in the blank</a:t>
            </a:r>
          </a:p>
        </p:txBody>
      </p:sp>
    </p:spTree>
    <p:extLst>
      <p:ext uri="{BB962C8B-B14F-4D97-AF65-F5344CB8AC3E}">
        <p14:creationId xmlns:p14="http://schemas.microsoft.com/office/powerpoint/2010/main" val="12249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God loves a cheerful giver! Whatever you give, give from your heart and you will be rewarded on earth and in Heaven</a:t>
            </a:r>
          </a:p>
        </p:txBody>
      </p:sp>
    </p:spTree>
    <p:extLst>
      <p:ext uri="{BB962C8B-B14F-4D97-AF65-F5344CB8AC3E}">
        <p14:creationId xmlns:p14="http://schemas.microsoft.com/office/powerpoint/2010/main" val="200994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62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Tithe literally translates from Hebrew to tenth </a:t>
            </a:r>
          </a:p>
          <a:p>
            <a:r>
              <a:rPr lang="en-GB" dirty="0"/>
              <a:t>A tithe means giving one tenth of your income as an offering to your church</a:t>
            </a:r>
          </a:p>
        </p:txBody>
      </p:sp>
    </p:spTree>
    <p:extLst>
      <p:ext uri="{BB962C8B-B14F-4D97-AF65-F5344CB8AC3E}">
        <p14:creationId xmlns:p14="http://schemas.microsoft.com/office/powerpoint/2010/main" val="192042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36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 is produce! This included crops such as grain, fruit, cattle, wine and oil</a:t>
            </a:r>
          </a:p>
        </p:txBody>
      </p:sp>
    </p:spTree>
    <p:extLst>
      <p:ext uri="{BB962C8B-B14F-4D97-AF65-F5344CB8AC3E}">
        <p14:creationId xmlns:p14="http://schemas.microsoft.com/office/powerpoint/2010/main" val="39856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17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7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1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30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24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00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0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4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5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1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7EBDB-08E5-4975-A7EB-F5903EFDA23F}" type="datetimeFigureOut">
              <a:rPr lang="en-GB" smtClean="0"/>
              <a:t>17/08/2023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434D91-4C05-44BB-962C-B07B0EA05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37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id:image001.png@01CF8A2E.1EE979E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224814"/>
            <a:ext cx="1565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2940"/>
            <a:ext cx="656585" cy="8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woosh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879" y="112940"/>
            <a:ext cx="743630" cy="64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754110" y="6422572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0" dirty="0">
                <a:solidFill>
                  <a:schemeClr val="tx1"/>
                </a:solidFill>
                <a:latin typeface="Trebuchet MS" panose="020B0603020202020204" pitchFamily="34" charset="0"/>
              </a:rPr>
              <a:t>Walking</a:t>
            </a:r>
            <a:r>
              <a:rPr lang="en-GB" altLang="en-US" sz="1200" b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0" baseline="0" dirty="0">
                <a:solidFill>
                  <a:srgbClr val="C00000"/>
                </a:solidFill>
                <a:latin typeface="Trebuchet MS" panose="020B0603020202020204" pitchFamily="34" charset="0"/>
              </a:rPr>
              <a:t>|</a:t>
            </a:r>
            <a:r>
              <a:rPr lang="en-GB" altLang="en-US" sz="1200" b="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0" dirty="0">
                <a:solidFill>
                  <a:schemeClr val="tx1"/>
                </a:solidFill>
                <a:latin typeface="Trebuchet MS" panose="020B0603020202020204" pitchFamily="34" charset="0"/>
              </a:rPr>
              <a:t>Welcoming</a:t>
            </a:r>
            <a:r>
              <a:rPr lang="en-GB" altLang="en-US" sz="1200" b="0" baseline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0" baseline="0" dirty="0">
                <a:solidFill>
                  <a:srgbClr val="C00000"/>
                </a:solidFill>
                <a:latin typeface="Trebuchet MS" panose="020B0603020202020204" pitchFamily="34" charset="0"/>
              </a:rPr>
              <a:t>|</a:t>
            </a:r>
            <a:r>
              <a:rPr lang="en-GB" altLang="en-US" sz="1200" b="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0" dirty="0">
                <a:solidFill>
                  <a:schemeClr val="tx1"/>
                </a:solidFill>
                <a:latin typeface="Trebuchet MS" panose="020B0603020202020204" pitchFamily="34" charset="0"/>
              </a:rPr>
              <a:t>Growing</a:t>
            </a:r>
          </a:p>
        </p:txBody>
      </p:sp>
    </p:spTree>
    <p:extLst>
      <p:ext uri="{BB962C8B-B14F-4D97-AF65-F5344CB8AC3E}">
        <p14:creationId xmlns:p14="http://schemas.microsoft.com/office/powerpoint/2010/main" val="110508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EA8896-7471-245D-7916-0682C984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 descr="A picture containing text, cartoon, illustration, clipart&#10;&#10;Description automatically generated">
            <a:extLst>
              <a:ext uri="{FF2B5EF4-FFF2-40B4-BE49-F238E27FC236}">
                <a16:creationId xmlns:a16="http://schemas.microsoft.com/office/drawing/2014/main" id="{1E424207-D2EB-48CD-5AC9-780FE7242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00" y="617937"/>
            <a:ext cx="8247800" cy="5622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A6A2B-B1E7-03BB-549A-7AE3B6C891D4}"/>
              </a:ext>
            </a:extLst>
          </p:cNvPr>
          <p:cNvSpPr txBox="1"/>
          <p:nvPr/>
        </p:nvSpPr>
        <p:spPr>
          <a:xfrm>
            <a:off x="5521568" y="3922419"/>
            <a:ext cx="1529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EAE1D0"/>
                </a:solidFill>
                <a:latin typeface="Franklin Gothic Demi" panose="020B0703020102020204" pitchFamily="34" charset="0"/>
              </a:rPr>
              <a:t>QUIZ!</a:t>
            </a:r>
          </a:p>
        </p:txBody>
      </p:sp>
    </p:spTree>
    <p:extLst>
      <p:ext uri="{BB962C8B-B14F-4D97-AF65-F5344CB8AC3E}">
        <p14:creationId xmlns:p14="http://schemas.microsoft.com/office/powerpoint/2010/main" val="63240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55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sz="4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b="0" i="0" dirty="0">
                <a:solidFill>
                  <a:srgbClr val="040C28"/>
                </a:solidFill>
                <a:effectLst/>
                <a:latin typeface="Trebuchet MS" panose="020B0603020202020204" pitchFamily="34" charset="0"/>
              </a:rPr>
              <a:t>Leviticus 27:30</a:t>
            </a:r>
            <a:r>
              <a:rPr lang="en-GB" sz="4400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 says, </a:t>
            </a:r>
            <a:br>
              <a:rPr lang="en-GB" sz="4400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</a:br>
            <a:r>
              <a:rPr lang="en-GB" sz="4400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“A tithe of everything from the land, whether grain from the soil or fruit from the trees, belongs to the Lord: it is holy to the Lord.”</a:t>
            </a:r>
            <a:endParaRPr lang="en-GB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6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456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sz="4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Is the Diocese of Southwark’s average weekly gift higher or lower than the Church of England?</a:t>
            </a:r>
          </a:p>
        </p:txBody>
      </p:sp>
      <p:pic>
        <p:nvPicPr>
          <p:cNvPr id="4" name="Picture 2" descr="Down-arrow-sticker GIFs - Get the best GIF on GIPHY">
            <a:extLst>
              <a:ext uri="{FF2B5EF4-FFF2-40B4-BE49-F238E27FC236}">
                <a16:creationId xmlns:a16="http://schemas.microsoft.com/office/drawing/2014/main" id="{C5C8FCCE-A74E-F0C3-A02F-0E9AE176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11" y="2885327"/>
            <a:ext cx="3333750" cy="38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row Swipe Up Sticker by Good Morning America for iOS &amp; Android | GIPHY">
            <a:extLst>
              <a:ext uri="{FF2B5EF4-FFF2-40B4-BE49-F238E27FC236}">
                <a16:creationId xmlns:a16="http://schemas.microsoft.com/office/drawing/2014/main" id="{8BB0C674-5504-ADBC-4B72-C21148AF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08" y="3106886"/>
            <a:ext cx="2778125" cy="27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0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7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Higher!</a:t>
            </a:r>
          </a:p>
          <a:p>
            <a:pPr marL="0" indent="0">
              <a:buNone/>
            </a:pPr>
            <a:endParaRPr lang="en-GB" sz="4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The National average is £15, </a:t>
            </a:r>
            <a:br>
              <a:rPr lang="en-GB" sz="4400" dirty="0">
                <a:latin typeface="Trebuchet MS" panose="020B0603020202020204" pitchFamily="34" charset="0"/>
              </a:rPr>
            </a:br>
            <a:r>
              <a:rPr lang="en-GB" sz="4400" dirty="0">
                <a:latin typeface="Trebuchet MS" panose="020B0603020202020204" pitchFamily="34" charset="0"/>
              </a:rPr>
              <a:t>Southwark is £20</a:t>
            </a: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6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7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Add in your own quiz questions related to generosity in your church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7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Add in your own quiz questions related to generosity in your church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4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7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Add in your own quiz questions related to generosity in your church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5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7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Add in your own quiz questions related to generosity in your church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116"/>
            <a:ext cx="10515600" cy="5964099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20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What is the most generous thing Jesus has done for us?</a:t>
            </a:r>
          </a:p>
        </p:txBody>
      </p:sp>
    </p:spTree>
    <p:extLst>
      <p:ext uri="{BB962C8B-B14F-4D97-AF65-F5344CB8AC3E}">
        <p14:creationId xmlns:p14="http://schemas.microsoft.com/office/powerpoint/2010/main" val="248524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626"/>
            <a:ext cx="10515600" cy="5964099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Dying on the cross for our sins! This sacrifice is the ultimate act of generosity and love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 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pic>
        <p:nvPicPr>
          <p:cNvPr id="3074" name="Picture 2" descr="140+ Clip Art Of Jesus Sketch Illustrations, Royalty-Free Vector Graphics &amp;  Clip Art - iStock">
            <a:extLst>
              <a:ext uri="{FF2B5EF4-FFF2-40B4-BE49-F238E27FC236}">
                <a16:creationId xmlns:a16="http://schemas.microsoft.com/office/drawing/2014/main" id="{FB451B75-2F8F-10E5-3461-02626CF7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46" y="2911945"/>
            <a:ext cx="3329354" cy="33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1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How many verses in the bible talk about money?</a:t>
            </a:r>
          </a:p>
          <a:p>
            <a:pPr marL="229870" indent="-229870">
              <a:lnSpc>
                <a:spcPct val="108000"/>
              </a:lnSpc>
              <a:spcBef>
                <a:spcPts val="1200"/>
              </a:spcBef>
            </a:pPr>
            <a:endParaRPr lang="en-GB" sz="1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a) more than 1750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b) more than 2300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c) more than 3100 </a:t>
            </a:r>
          </a:p>
        </p:txBody>
      </p:sp>
    </p:spTree>
    <p:extLst>
      <p:ext uri="{BB962C8B-B14F-4D97-AF65-F5344CB8AC3E}">
        <p14:creationId xmlns:p14="http://schemas.microsoft.com/office/powerpoint/2010/main" val="162209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4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b) More than 2300</a:t>
            </a:r>
          </a:p>
        </p:txBody>
      </p:sp>
      <p:pic>
        <p:nvPicPr>
          <p:cNvPr id="2050" name="Picture 2" descr="An Illustration Of An Open Bible Stock Illustration - Download Image Now -  Bible, Open, Vector - iStock">
            <a:extLst>
              <a:ext uri="{FF2B5EF4-FFF2-40B4-BE49-F238E27FC236}">
                <a16:creationId xmlns:a16="http://schemas.microsoft.com/office/drawing/2014/main" id="{7B46D77E-9A28-4B77-D2BA-C064FDCE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42" y="2926374"/>
            <a:ext cx="4958027" cy="256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247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r>
              <a:rPr lang="en-GB" sz="3500" b="0" dirty="0">
                <a:effectLst/>
                <a:latin typeface="Trebuchet MS" panose="020B0603020202020204" pitchFamily="34" charset="0"/>
              </a:rPr>
              <a:t>2 Corinthians 9:7</a:t>
            </a:r>
            <a:endParaRPr lang="en-GB" sz="35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3500" b="0" i="1" dirty="0">
                <a:effectLst/>
                <a:latin typeface="Trebuchet MS" panose="020B0603020202020204" pitchFamily="34" charset="0"/>
              </a:rPr>
              <a:t>“Each of you should give what you have decided in your heart to give, not reluctantly or under compulsion, for God loves a cheerful _____.”</a:t>
            </a:r>
            <a:endParaRPr lang="en-GB" sz="35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3500" dirty="0">
                <a:latin typeface="Trebuchet MS" panose="020B0603020202020204" pitchFamily="34" charset="0"/>
              </a:rPr>
              <a:t>a) Christian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3500" dirty="0">
                <a:latin typeface="Trebuchet MS" panose="020B0603020202020204" pitchFamily="34" charset="0"/>
              </a:rPr>
              <a:t>b) dancer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3500" dirty="0">
                <a:latin typeface="Trebuchet MS" panose="020B0603020202020204" pitchFamily="34" charset="0"/>
              </a:rPr>
              <a:t>c) giver</a:t>
            </a:r>
          </a:p>
        </p:txBody>
      </p:sp>
    </p:spTree>
    <p:extLst>
      <p:ext uri="{BB962C8B-B14F-4D97-AF65-F5344CB8AC3E}">
        <p14:creationId xmlns:p14="http://schemas.microsoft.com/office/powerpoint/2010/main" val="46635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4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c) giver!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16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God loves a cheerful giver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E6F61-4ADE-D977-1E63-22FF8C3C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938" y="1483177"/>
            <a:ext cx="3360862" cy="34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What is the English translation of the Hebrew word </a:t>
            </a:r>
            <a:r>
              <a:rPr lang="en-GB" sz="4400" i="1" dirty="0">
                <a:latin typeface="Trebuchet MS" panose="020B0603020202020204" pitchFamily="34" charset="0"/>
              </a:rPr>
              <a:t>tithe</a:t>
            </a:r>
            <a:r>
              <a:rPr lang="en-GB" sz="4400" dirty="0">
                <a:latin typeface="Trebuchet MS" panose="020B0603020202020204" pitchFamily="34" charset="0"/>
              </a:rPr>
              <a:t>?</a:t>
            </a:r>
          </a:p>
          <a:p>
            <a:pPr marL="229870" indent="-229870">
              <a:lnSpc>
                <a:spcPct val="108000"/>
              </a:lnSpc>
              <a:spcBef>
                <a:spcPts val="1200"/>
              </a:spcBef>
            </a:pPr>
            <a:endParaRPr lang="en-GB" sz="1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a) tenth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b) tidings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c) token </a:t>
            </a:r>
          </a:p>
        </p:txBody>
      </p:sp>
    </p:spTree>
    <p:extLst>
      <p:ext uri="{BB962C8B-B14F-4D97-AF65-F5344CB8AC3E}">
        <p14:creationId xmlns:p14="http://schemas.microsoft.com/office/powerpoint/2010/main" val="372735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1"/>
            <a:ext cx="10515600" cy="4909637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4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a) tenth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16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rebuchet MS" panose="020B0603020202020204" pitchFamily="34" charset="0"/>
              </a:rPr>
              <a:t>A tithe means giving one tenth of your income as an offering to your church</a:t>
            </a:r>
          </a:p>
        </p:txBody>
      </p:sp>
    </p:spTree>
    <p:extLst>
      <p:ext uri="{BB962C8B-B14F-4D97-AF65-F5344CB8AC3E}">
        <p14:creationId xmlns:p14="http://schemas.microsoft.com/office/powerpoint/2010/main" val="201366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116"/>
            <a:ext cx="10515600" cy="5964099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Living in biblical times, money wasn’t the only tithe. What else was a common tithe?</a:t>
            </a:r>
          </a:p>
          <a:p>
            <a:pPr marL="229870" indent="-229870">
              <a:lnSpc>
                <a:spcPct val="108000"/>
              </a:lnSpc>
              <a:spcBef>
                <a:spcPts val="1200"/>
              </a:spcBef>
            </a:pPr>
            <a:endParaRPr lang="en-GB" sz="8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a) Produce </a:t>
            </a:r>
            <a:r>
              <a:rPr lang="en-GB" sz="3200" dirty="0" err="1">
                <a:latin typeface="Trebuchet MS" panose="020B0603020202020204" pitchFamily="34" charset="0"/>
              </a:rPr>
              <a:t>e.g</a:t>
            </a:r>
            <a:r>
              <a:rPr lang="en-GB" sz="4000" dirty="0">
                <a:latin typeface="Trebuchet MS" panose="020B0603020202020204" pitchFamily="34" charset="0"/>
              </a:rPr>
              <a:t> crops		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b) Clothes </a:t>
            </a:r>
            <a:r>
              <a:rPr lang="en-GB" sz="3200" dirty="0" err="1">
                <a:latin typeface="Trebuchet MS" panose="020B0603020202020204" pitchFamily="34" charset="0"/>
              </a:rPr>
              <a:t>e.g</a:t>
            </a:r>
            <a:r>
              <a:rPr lang="en-GB" sz="4000" dirty="0">
                <a:latin typeface="Trebuchet MS" panose="020B0603020202020204" pitchFamily="34" charset="0"/>
              </a:rPr>
              <a:t> socks</a:t>
            </a: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c) Possessions </a:t>
            </a:r>
            <a:r>
              <a:rPr lang="en-GB" sz="3200" dirty="0" err="1">
                <a:latin typeface="Trebuchet MS" panose="020B0603020202020204" pitchFamily="34" charset="0"/>
              </a:rPr>
              <a:t>e.g</a:t>
            </a:r>
            <a:r>
              <a:rPr lang="en-GB" sz="3200" dirty="0">
                <a:latin typeface="Trebuchet MS" panose="020B0603020202020204" pitchFamily="34" charset="0"/>
              </a:rPr>
              <a:t> </a:t>
            </a:r>
            <a:r>
              <a:rPr lang="en-GB" sz="4000" dirty="0">
                <a:latin typeface="Trebuchet MS" panose="020B0603020202020204" pitchFamily="34" charset="0"/>
              </a:rPr>
              <a:t>candles</a:t>
            </a:r>
          </a:p>
        </p:txBody>
      </p:sp>
    </p:spTree>
    <p:extLst>
      <p:ext uri="{BB962C8B-B14F-4D97-AF65-F5344CB8AC3E}">
        <p14:creationId xmlns:p14="http://schemas.microsoft.com/office/powerpoint/2010/main" val="361321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2362-79FB-4958-9137-76C5209A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5" y="365125"/>
            <a:ext cx="10515600" cy="1325563"/>
          </a:xfrm>
        </p:spPr>
        <p:txBody>
          <a:bodyPr/>
          <a:lstStyle/>
          <a:p>
            <a:r>
              <a:rPr lang="en-GB" sz="4500" b="1" dirty="0">
                <a:solidFill>
                  <a:srgbClr val="ED2939"/>
                </a:solidFill>
                <a:latin typeface="+mn-lt"/>
              </a:rPr>
              <a:t>Generosity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7E41-FC40-4219-9493-E86214A6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5" y="757381"/>
            <a:ext cx="10515600" cy="5139208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400" dirty="0">
                <a:latin typeface="Trebuchet MS" panose="020B0603020202020204" pitchFamily="34" charset="0"/>
              </a:rPr>
              <a:t>   a) Produce</a:t>
            </a:r>
          </a:p>
          <a:p>
            <a:pPr marL="229870" indent="-229870">
              <a:lnSpc>
                <a:spcPct val="108000"/>
              </a:lnSpc>
              <a:spcBef>
                <a:spcPts val="1200"/>
              </a:spcBef>
            </a:pPr>
            <a:endParaRPr lang="en-GB" sz="1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crops </a:t>
            </a:r>
            <a:r>
              <a:rPr lang="en-GB" sz="3200" dirty="0">
                <a:latin typeface="Trebuchet MS" panose="020B0603020202020204" pitchFamily="34" charset="0"/>
              </a:rPr>
              <a:t>such as grain	</a:t>
            </a:r>
            <a:r>
              <a:rPr lang="en-GB" sz="4000" dirty="0">
                <a:latin typeface="Trebuchet MS" panose="020B0603020202020204" pitchFamily="34" charset="0"/>
              </a:rPr>
              <a:t>	</a:t>
            </a:r>
            <a:endParaRPr lang="en-GB" sz="105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endParaRPr lang="en-GB" sz="30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8000"/>
              </a:lnSpc>
              <a:spcBef>
                <a:spcPts val="1200"/>
              </a:spcBef>
              <a:buNone/>
            </a:pPr>
            <a:r>
              <a:rPr lang="en-GB" sz="4000" dirty="0">
                <a:latin typeface="Trebuchet MS" panose="020B0603020202020204" pitchFamily="34" charset="0"/>
              </a:rPr>
              <a:t>	wine 					</a:t>
            </a:r>
          </a:p>
        </p:txBody>
      </p:sp>
      <p:pic>
        <p:nvPicPr>
          <p:cNvPr id="1030" name="Picture 6" descr="Free Fruit Cliparts, Download Free Fruit Cliparts png images, Free ClipArts  on Clipart Library">
            <a:extLst>
              <a:ext uri="{FF2B5EF4-FFF2-40B4-BE49-F238E27FC236}">
                <a16:creationId xmlns:a16="http://schemas.microsoft.com/office/drawing/2014/main" id="{3ECDCAC2-A67E-26A2-FE4F-7EB663B1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1" y="3953998"/>
            <a:ext cx="1190981" cy="10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Clipart Of A Pair of Cows">
            <a:extLst>
              <a:ext uri="{FF2B5EF4-FFF2-40B4-BE49-F238E27FC236}">
                <a16:creationId xmlns:a16="http://schemas.microsoft.com/office/drawing/2014/main" id="{B1927E84-4CBC-32EC-8AE7-1EE9FEC6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22" y="1690688"/>
            <a:ext cx="2216760" cy="20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ottle of wine clipart - Clip Art Library">
            <a:extLst>
              <a:ext uri="{FF2B5EF4-FFF2-40B4-BE49-F238E27FC236}">
                <a16:creationId xmlns:a16="http://schemas.microsoft.com/office/drawing/2014/main" id="{632A5A64-FCAA-1897-699D-14B197F8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0" y="4110250"/>
            <a:ext cx="891786" cy="14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ottle of olive oil Royalty Free Vector Clip Art illustration  -vc101899-CoolCLIPS.com">
            <a:extLst>
              <a:ext uri="{FF2B5EF4-FFF2-40B4-BE49-F238E27FC236}">
                <a16:creationId xmlns:a16="http://schemas.microsoft.com/office/drawing/2014/main" id="{5ECBBDAB-A18D-5EF3-9353-68D2E240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95" y="4760695"/>
            <a:ext cx="687332" cy="15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338AE-D2CC-A1A5-C1E1-5F0F0AD97DA9}"/>
              </a:ext>
            </a:extLst>
          </p:cNvPr>
          <p:cNvSpPr txBox="1"/>
          <p:nvPr/>
        </p:nvSpPr>
        <p:spPr>
          <a:xfrm>
            <a:off x="5045576" y="3713253"/>
            <a:ext cx="21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fruit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5B323-62BA-1337-26F0-7FC873EA81C3}"/>
              </a:ext>
            </a:extLst>
          </p:cNvPr>
          <p:cNvSpPr txBox="1"/>
          <p:nvPr/>
        </p:nvSpPr>
        <p:spPr>
          <a:xfrm>
            <a:off x="6627949" y="2199712"/>
            <a:ext cx="21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cattle</a:t>
            </a:r>
          </a:p>
        </p:txBody>
      </p:sp>
      <p:pic>
        <p:nvPicPr>
          <p:cNvPr id="1050" name="Picture 26" descr="Premium Vector | Wheat ears ripe, spikelets and grains. isolated on white  background. vector illustration.">
            <a:extLst>
              <a:ext uri="{FF2B5EF4-FFF2-40B4-BE49-F238E27FC236}">
                <a16:creationId xmlns:a16="http://schemas.microsoft.com/office/drawing/2014/main" id="{4DEF3F95-6A97-522F-4DA9-5B67DF247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11043" r="22934" b="5324"/>
          <a:stretch/>
        </p:blipFill>
        <p:spPr bwMode="auto">
          <a:xfrm>
            <a:off x="4693881" y="2094202"/>
            <a:ext cx="870171" cy="14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54D934-404B-BE34-3FA8-97E9E6AF5FE7}"/>
              </a:ext>
            </a:extLst>
          </p:cNvPr>
          <p:cNvSpPr txBox="1"/>
          <p:nvPr/>
        </p:nvSpPr>
        <p:spPr>
          <a:xfrm>
            <a:off x="8363322" y="4796716"/>
            <a:ext cx="21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297606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king Welcoming Growing ppt slide template.pptx" id="{9A3AE60D-D84A-47C6-8198-A16CAF751241}" vid="{BD9C0729-A3B5-4382-8906-B317B2403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14A86537BF349B6168D811CD1A8A8" ma:contentTypeVersion="12" ma:contentTypeDescription="Create a new document." ma:contentTypeScope="" ma:versionID="6a21f880dee0a793ab8ec5125d37336d">
  <xsd:schema xmlns:xsd="http://www.w3.org/2001/XMLSchema" xmlns:xs="http://www.w3.org/2001/XMLSchema" xmlns:p="http://schemas.microsoft.com/office/2006/metadata/properties" xmlns:ns3="db6d0e38-710f-4634-8fa8-19aaac60d6ac" xmlns:ns4="7b466548-f9af-4607-aafa-f8ca29da9c62" targetNamespace="http://schemas.microsoft.com/office/2006/metadata/properties" ma:root="true" ma:fieldsID="853c2abe5f46ec1110001751498e5454" ns3:_="" ns4:_="">
    <xsd:import namespace="db6d0e38-710f-4634-8fa8-19aaac60d6ac"/>
    <xsd:import namespace="7b466548-f9af-4607-aafa-f8ca29da9c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d0e38-710f-4634-8fa8-19aaac60d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66548-f9af-4607-aafa-f8ca29da9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8CC12A-63DA-428D-9566-E3C7488FD5EC}">
  <ds:schemaRefs>
    <ds:schemaRef ds:uri="7b466548-f9af-4607-aafa-f8ca29da9c62"/>
    <ds:schemaRef ds:uri="db6d0e38-710f-4634-8fa8-19aaac60d6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B5E6FE-EAB2-4298-9100-D733B778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D5C48-CC10-4C1D-8ED5-71CD9555C00F}">
  <ds:schemaRefs>
    <ds:schemaRef ds:uri="http://purl.org/dc/terms/"/>
    <ds:schemaRef ds:uri="http://schemas.microsoft.com/office/2006/documentManagement/types"/>
    <ds:schemaRef ds:uri="http://purl.org/dc/dcmitype/"/>
    <ds:schemaRef ds:uri="db6d0e38-710f-4634-8fa8-19aaac60d6ac"/>
    <ds:schemaRef ds:uri="http://purl.org/dc/elements/1.1/"/>
    <ds:schemaRef ds:uri="http://schemas.microsoft.com/office/2006/metadata/properties"/>
    <ds:schemaRef ds:uri="7b466548-f9af-4607-aafa-f8ca29da9c62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497</Words>
  <Application>Microsoft Office PowerPoint</Application>
  <PresentationFormat>Widescreen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Demi</vt:lpstr>
      <vt:lpstr>Google Sans</vt:lpstr>
      <vt:lpstr>Trebuchet MS</vt:lpstr>
      <vt:lpstr>Office Theme</vt:lpstr>
      <vt:lpstr>PowerPoint Presentation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  <vt:lpstr>Generosity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Highwood</dc:creator>
  <cp:lastModifiedBy>Hannah Starkins</cp:lastModifiedBy>
  <cp:revision>97</cp:revision>
  <cp:lastPrinted>2023-02-07T16:22:55Z</cp:lastPrinted>
  <dcterms:created xsi:type="dcterms:W3CDTF">2018-10-12T14:28:10Z</dcterms:created>
  <dcterms:modified xsi:type="dcterms:W3CDTF">2023-08-17T09:06:08Z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0x01010071714A86537BF349B6168D811CD1A8A8</vt:lpwstr>
  </property>
</Properties>
</file>