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79" r:id="rId4"/>
  </p:sldMasterIdLst>
  <p:notesMasterIdLst>
    <p:notesMasterId r:id="rId16"/>
  </p:notesMasterIdLst>
  <p:sldIdLst>
    <p:sldId id="291" r:id="rId5"/>
    <p:sldId id="296" r:id="rId6"/>
    <p:sldId id="290" r:id="rId7"/>
    <p:sldId id="287" r:id="rId8"/>
    <p:sldId id="299" r:id="rId9"/>
    <p:sldId id="288" r:id="rId10"/>
    <p:sldId id="294" r:id="rId11"/>
    <p:sldId id="293" r:id="rId12"/>
    <p:sldId id="292" r:id="rId13"/>
    <p:sldId id="297" r:id="rId14"/>
    <p:sldId id="298" r:id="rId15"/>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Jose Reis" initials="JR" lastIdx="5" clrIdx="6">
    <p:extLst>
      <p:ext uri="{19B8F6BF-5375-455C-9EA6-DF929625EA0E}">
        <p15:presenceInfo xmlns:p15="http://schemas.microsoft.com/office/powerpoint/2012/main" userId="S::Jose.Reis@london.gov.uk::e9de8c58-d0b3-477e-9456-6fd581d36b80" providerId="AD"/>
      </p:ext>
    </p:extLst>
  </p:cmAuthor>
  <p:cmAuthor id="1" name="Cassie Sutherland" initials="CS" lastIdx="7" clrIdx="0">
    <p:extLst>
      <p:ext uri="{19B8F6BF-5375-455C-9EA6-DF929625EA0E}">
        <p15:presenceInfo xmlns:p15="http://schemas.microsoft.com/office/powerpoint/2012/main" userId="S::Cassie.Sutherland@london.gov.uk::cec9cd47-ef50-4459-a27c-2afd7499cfd7" providerId="AD"/>
      </p:ext>
    </p:extLst>
  </p:cmAuthor>
  <p:cmAuthor id="2" name="Peter Daw" initials="PD" lastIdx="3" clrIdx="1">
    <p:extLst>
      <p:ext uri="{19B8F6BF-5375-455C-9EA6-DF929625EA0E}">
        <p15:presenceInfo xmlns:p15="http://schemas.microsoft.com/office/powerpoint/2012/main" userId="S::Peter.Daw@london.gov.uk::0720f336-3031-439b-b312-d85462152937" providerId="AD"/>
      </p:ext>
    </p:extLst>
  </p:cmAuthor>
  <p:cmAuthor id="3" name="Alice Reeves" initials="AR" lastIdx="5" clrIdx="2">
    <p:extLst>
      <p:ext uri="{19B8F6BF-5375-455C-9EA6-DF929625EA0E}">
        <p15:presenceInfo xmlns:p15="http://schemas.microsoft.com/office/powerpoint/2012/main" userId="S::Alice.Reeves@london.gov.uk::79e60dd5-5636-4fbf-a0f0-9d2f5c1dd23a" providerId="AD"/>
      </p:ext>
    </p:extLst>
  </p:cmAuthor>
  <p:cmAuthor id="4" name="Annette Figueiredo" initials="AF" lastIdx="10" clrIdx="3">
    <p:extLst>
      <p:ext uri="{19B8F6BF-5375-455C-9EA6-DF929625EA0E}">
        <p15:presenceInfo xmlns:p15="http://schemas.microsoft.com/office/powerpoint/2012/main" userId="S::Annette.Figueiredo@london.gov.uk::06566705-f05f-4aa9-a96a-cf1a2e9a00cb" providerId="AD"/>
      </p:ext>
    </p:extLst>
  </p:cmAuthor>
  <p:cmAuthor id="5" name="Juliette Young" initials="JY" lastIdx="17" clrIdx="4">
    <p:extLst>
      <p:ext uri="{19B8F6BF-5375-455C-9EA6-DF929625EA0E}">
        <p15:presenceInfo xmlns:p15="http://schemas.microsoft.com/office/powerpoint/2012/main" userId="S::juliette.young@london.gov.uk::126cd447-09a2-4064-b0f7-8aa224fcf0f5" providerId="AD"/>
      </p:ext>
    </p:extLst>
  </p:cmAuthor>
  <p:cmAuthor id="6" name="Annette Figueiredo" initials="AF [2]" lastIdx="7" clrIdx="5">
    <p:extLst>
      <p:ext uri="{19B8F6BF-5375-455C-9EA6-DF929625EA0E}">
        <p15:presenceInfo xmlns:p15="http://schemas.microsoft.com/office/powerpoint/2012/main" userId="S-1-5-21-2073781757-2070182191-6498272-113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98C93C"/>
    <a:srgbClr val="009DA5"/>
    <a:srgbClr val="DDE4E6"/>
    <a:srgbClr val="C5D0BB"/>
    <a:srgbClr val="B6C2AA"/>
    <a:srgbClr val="859C7F"/>
    <a:srgbClr val="A7C3C4"/>
    <a:srgbClr val="EEC8B7"/>
    <a:srgbClr val="EE91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D59388-DA33-4EF8-A950-C96C483C54C0}" v="314" dt="2021-03-17T14:29:59.397"/>
    <p1510:client id="{25610F72-363F-F7CC-3D3F-6759BB9BD6B9}" v="12" dt="2021-03-17T22:52:08.144"/>
    <p1510:client id="{7612EB06-7510-455D-324F-3B9B512AA668}" v="7" dt="2021-03-25T12:56:32.967"/>
    <p1510:client id="{BAF135BA-ADEB-96E7-5236-7E5B2755B750}" v="389" dt="2021-03-17T17:05:02.179"/>
    <p1510:client id="{F0CEF853-516B-DAE5-C6C3-339EE08F5C7D}" v="45" dt="2021-03-17T16:27:50.501"/>
    <p1510:client id="{F5E76F88-924F-4A3B-BEA3-642A42C5EADF}" v="12" dt="2021-03-16T19:37:34.9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899"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BC6805-FE91-414D-91CC-25F52DAFFB7A}" type="datetimeFigureOut">
              <a:rPr lang="en-US" smtClean="0"/>
              <a:t>4/15/2022</a:t>
            </a:fld>
            <a:endParaRPr lang="en-US" dirty="0"/>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4AAA1D-EB89-0449-9332-60D5551B26E6}" type="slidenum">
              <a:rPr lang="en-US" smtClean="0"/>
              <a:t>‹#›</a:t>
            </a:fld>
            <a:endParaRPr lang="en-US" dirty="0"/>
          </a:p>
        </p:txBody>
      </p:sp>
    </p:spTree>
    <p:extLst>
      <p:ext uri="{BB962C8B-B14F-4D97-AF65-F5344CB8AC3E}">
        <p14:creationId xmlns:p14="http://schemas.microsoft.com/office/powerpoint/2010/main" val="3617399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826680" y="3447519"/>
            <a:ext cx="5204640" cy="2377440"/>
          </a:xfrm>
          <a:solidFill>
            <a:srgbClr val="FFFFFF"/>
          </a:solidFill>
          <a:ln w="38100">
            <a:solidFill>
              <a:srgbClr val="404040"/>
            </a:solidFill>
          </a:ln>
        </p:spPr>
        <p:txBody>
          <a:bodyPr lIns="274320" rIns="274320" anchor="ctr" anchorCtr="1">
            <a:normAutofit/>
          </a:bodyPr>
          <a:lstStyle>
            <a:lvl1pPr algn="ctr">
              <a:defRPr sz="2625">
                <a:solidFill>
                  <a:srgbClr val="262626"/>
                </a:solidFill>
              </a:defRPr>
            </a:lvl1pPr>
          </a:lstStyle>
          <a:p>
            <a:r>
              <a:rPr lang="en-US"/>
              <a:t>Click to edit Master title style</a:t>
            </a:r>
          </a:p>
        </p:txBody>
      </p:sp>
      <p:sp>
        <p:nvSpPr>
          <p:cNvPr id="3" name="Subtitle 2"/>
          <p:cNvSpPr>
            <a:spLocks noGrp="1"/>
          </p:cNvSpPr>
          <p:nvPr>
            <p:ph type="subTitle" idx="1"/>
          </p:nvPr>
        </p:nvSpPr>
        <p:spPr>
          <a:xfrm>
            <a:off x="1516047" y="6287008"/>
            <a:ext cx="3825907" cy="1790958"/>
          </a:xfrm>
          <a:noFill/>
        </p:spPr>
        <p:txBody>
          <a:bodyPr>
            <a:normAutofit/>
          </a:bodyPr>
          <a:lstStyle>
            <a:lvl1pPr marL="0" indent="0" algn="ctr">
              <a:buNone/>
              <a:defRPr sz="1425">
                <a:solidFill>
                  <a:schemeClr val="tx1">
                    <a:lumMod val="75000"/>
                    <a:lumOff val="25000"/>
                  </a:schemeClr>
                </a:solidFill>
              </a:defRPr>
            </a:lvl1pPr>
            <a:lvl2pPr marL="342900" indent="0" algn="ctr">
              <a:buNone/>
              <a:defRPr sz="1425"/>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7" name="Date Placeholder 6"/>
          <p:cNvSpPr>
            <a:spLocks noGrp="1"/>
          </p:cNvSpPr>
          <p:nvPr>
            <p:ph type="dt" sz="half" idx="10"/>
          </p:nvPr>
        </p:nvSpPr>
        <p:spPr/>
        <p:txBody>
          <a:bodyPr/>
          <a:lstStyle/>
          <a:p>
            <a:fld id="{77523340-504D-C84F-854D-C76FDC812EFD}" type="datetime1">
              <a:rPr lang="en-GB" smtClean="0"/>
              <a:t>15/04/2022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AF28504-5604-7D49-8033-926EE8DE9CC1}" type="slidenum">
              <a:rPr lang="en-US" smtClean="0"/>
              <a:t>‹#›</a:t>
            </a:fld>
            <a:endParaRPr lang="en-US" dirty="0"/>
          </a:p>
        </p:txBody>
      </p:sp>
    </p:spTree>
    <p:extLst>
      <p:ext uri="{BB962C8B-B14F-4D97-AF65-F5344CB8AC3E}">
        <p14:creationId xmlns:p14="http://schemas.microsoft.com/office/powerpoint/2010/main" val="283381859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56A3FB-D0E9-5943-9391-61CB22B8AAAF}" type="datetime1">
              <a:rPr lang="en-GB" smtClean="0"/>
              <a:t>15/04/2022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F28504-5604-7D49-8033-926EE8DE9CC1}" type="slidenum">
              <a:rPr lang="en-US" smtClean="0"/>
              <a:t>‹#›</a:t>
            </a:fld>
            <a:endParaRPr lang="en-US" dirty="0"/>
          </a:p>
        </p:txBody>
      </p:sp>
    </p:spTree>
    <p:extLst>
      <p:ext uri="{BB962C8B-B14F-4D97-AF65-F5344CB8AC3E}">
        <p14:creationId xmlns:p14="http://schemas.microsoft.com/office/powerpoint/2010/main" val="1529930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867375" y="1353820"/>
            <a:ext cx="790475" cy="719836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04534" y="1353820"/>
            <a:ext cx="3537131" cy="71983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CF42B6-1CFA-424B-B61E-848835E71EDE}" type="datetime1">
              <a:rPr lang="en-GB" smtClean="0"/>
              <a:t>15/04/2022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F28504-5604-7D49-8033-926EE8DE9CC1}" type="slidenum">
              <a:rPr lang="en-US" smtClean="0"/>
              <a:t>‹#›</a:t>
            </a:fld>
            <a:endParaRPr lang="en-US" dirty="0"/>
          </a:p>
        </p:txBody>
      </p:sp>
    </p:spTree>
    <p:extLst>
      <p:ext uri="{BB962C8B-B14F-4D97-AF65-F5344CB8AC3E}">
        <p14:creationId xmlns:p14="http://schemas.microsoft.com/office/powerpoint/2010/main" val="1483865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BC2169B-0038-884D-B620-CA2D83876924}" type="datetime1">
              <a:rPr lang="en-GB" smtClean="0"/>
              <a:t>15/04/2022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AF28504-5604-7D49-8033-926EE8DE9CC1}" type="slidenum">
              <a:rPr lang="en-US" smtClean="0"/>
              <a:t>‹#›</a:t>
            </a:fld>
            <a:endParaRPr lang="en-US" dirty="0"/>
          </a:p>
        </p:txBody>
      </p:sp>
    </p:spTree>
    <p:extLst>
      <p:ext uri="{BB962C8B-B14F-4D97-AF65-F5344CB8AC3E}">
        <p14:creationId xmlns:p14="http://schemas.microsoft.com/office/powerpoint/2010/main" val="6935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829818" y="3447519"/>
            <a:ext cx="5205222" cy="2377440"/>
          </a:xfrm>
          <a:solidFill>
            <a:srgbClr val="FFFFFF"/>
          </a:solidFill>
          <a:ln w="38100">
            <a:solidFill>
              <a:srgbClr val="404040"/>
            </a:solidFill>
          </a:ln>
        </p:spPr>
        <p:txBody>
          <a:bodyPr lIns="274320" rIns="274320" anchor="ctr" anchorCtr="1">
            <a:normAutofit/>
          </a:bodyPr>
          <a:lstStyle>
            <a:lvl1pPr>
              <a:defRPr sz="2625">
                <a:solidFill>
                  <a:srgbClr val="262626"/>
                </a:solidFill>
              </a:defRPr>
            </a:lvl1pPr>
          </a:lstStyle>
          <a:p>
            <a:r>
              <a:rPr lang="en-US"/>
              <a:t>Click to edit Master title style</a:t>
            </a:r>
          </a:p>
        </p:txBody>
      </p:sp>
      <p:sp>
        <p:nvSpPr>
          <p:cNvPr id="3" name="Text Placeholder 2"/>
          <p:cNvSpPr>
            <a:spLocks noGrp="1"/>
          </p:cNvSpPr>
          <p:nvPr>
            <p:ph type="body" idx="1"/>
          </p:nvPr>
        </p:nvSpPr>
        <p:spPr>
          <a:xfrm>
            <a:off x="1516047" y="6286894"/>
            <a:ext cx="3825907" cy="1827341"/>
          </a:xfrm>
        </p:spPr>
        <p:txBody>
          <a:bodyPr anchor="t" anchorCtr="1">
            <a:normAutofit/>
          </a:bodyPr>
          <a:lstStyle>
            <a:lvl1pPr marL="0" indent="0">
              <a:buNone/>
              <a:defRPr sz="1425">
                <a:solidFill>
                  <a:schemeClr val="tx1"/>
                </a:solidFill>
              </a:defRPr>
            </a:lvl1pPr>
            <a:lvl2pPr marL="342900" indent="0">
              <a:buNone/>
              <a:defRPr sz="1425">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739B09D3-BFF7-0A4A-8430-E09EBF1C966C}" type="datetime1">
              <a:rPr lang="en-GB" smtClean="0"/>
              <a:t>15/04/2022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AF28504-5604-7D49-8033-926EE8DE9CC1}" type="slidenum">
              <a:rPr lang="en-US" smtClean="0"/>
              <a:t>‹#›</a:t>
            </a:fld>
            <a:endParaRPr lang="en-US" dirty="0"/>
          </a:p>
        </p:txBody>
      </p:sp>
    </p:spTree>
    <p:extLst>
      <p:ext uri="{BB962C8B-B14F-4D97-AF65-F5344CB8AC3E}">
        <p14:creationId xmlns:p14="http://schemas.microsoft.com/office/powerpoint/2010/main" val="216404682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26680" y="3810508"/>
            <a:ext cx="2466017" cy="44806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565303" y="3810508"/>
            <a:ext cx="2467887" cy="44806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8A1DB49A-1923-7844-80B8-48215885B9B9}" type="datetime1">
              <a:rPr lang="en-GB" smtClean="0"/>
              <a:t>15/04/2022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2AF28504-5604-7D49-8033-926EE8DE9CC1}" type="slidenum">
              <a:rPr lang="en-US" smtClean="0"/>
              <a:t>‹#›</a:t>
            </a:fld>
            <a:endParaRPr lang="en-US" dirty="0"/>
          </a:p>
        </p:txBody>
      </p:sp>
    </p:spTree>
    <p:extLst>
      <p:ext uri="{BB962C8B-B14F-4D97-AF65-F5344CB8AC3E}">
        <p14:creationId xmlns:p14="http://schemas.microsoft.com/office/powerpoint/2010/main" val="3649227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26679" y="3341627"/>
            <a:ext cx="2466018" cy="1017015"/>
          </a:xfrm>
        </p:spPr>
        <p:txBody>
          <a:bodyPr anchor="b" anchorCtr="1">
            <a:normAutofit/>
          </a:bodyPr>
          <a:lstStyle>
            <a:lvl1pPr marL="0" indent="0" algn="ctr">
              <a:buNone/>
              <a:defRPr sz="1425" b="0" cap="all" spc="75" baseline="0">
                <a:solidFill>
                  <a:schemeClr val="accent2">
                    <a:lumMod val="75000"/>
                  </a:schemeClr>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6679" y="4540250"/>
            <a:ext cx="2466018" cy="37508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3565303" y="4540250"/>
            <a:ext cx="2467887" cy="3750899"/>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p:cNvSpPr>
            <a:spLocks noGrp="1"/>
          </p:cNvSpPr>
          <p:nvPr>
            <p:ph type="body" sz="quarter" idx="13"/>
          </p:nvPr>
        </p:nvSpPr>
        <p:spPr>
          <a:xfrm>
            <a:off x="3565303" y="3341627"/>
            <a:ext cx="2467887" cy="1017015"/>
          </a:xfrm>
        </p:spPr>
        <p:txBody>
          <a:bodyPr anchor="b" anchorCtr="1">
            <a:normAutofit/>
          </a:bodyPr>
          <a:lstStyle>
            <a:lvl1pPr marL="0" indent="0" algn="ctr">
              <a:buNone/>
              <a:defRPr sz="1425" b="0" cap="all" spc="75" baseline="0">
                <a:solidFill>
                  <a:schemeClr val="accent2">
                    <a:lumMod val="75000"/>
                  </a:schemeClr>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7" name="Date Placeholder 6"/>
          <p:cNvSpPr>
            <a:spLocks noGrp="1"/>
          </p:cNvSpPr>
          <p:nvPr>
            <p:ph type="dt" sz="half" idx="10"/>
          </p:nvPr>
        </p:nvSpPr>
        <p:spPr/>
        <p:txBody>
          <a:bodyPr/>
          <a:lstStyle/>
          <a:p>
            <a:fld id="{20FE5E9B-AD17-624A-8834-42918BC6CF1E}" type="datetime1">
              <a:rPr lang="en-GB" smtClean="0"/>
              <a:t>15/04/2022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AF28504-5604-7D49-8033-926EE8DE9CC1}"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68795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52E8DA6-1B9A-114D-A6B0-5F8B904B423B}" type="datetime1">
              <a:rPr lang="en-GB" smtClean="0"/>
              <a:t>15/04/2022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AF28504-5604-7D49-8033-926EE8DE9CC1}" type="slidenum">
              <a:rPr lang="en-US" smtClean="0"/>
              <a:t>‹#›</a:t>
            </a:fld>
            <a:endParaRPr lang="en-US" dirty="0"/>
          </a:p>
        </p:txBody>
      </p:sp>
    </p:spTree>
    <p:extLst>
      <p:ext uri="{BB962C8B-B14F-4D97-AF65-F5344CB8AC3E}">
        <p14:creationId xmlns:p14="http://schemas.microsoft.com/office/powerpoint/2010/main" val="1462570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46D93C-D82B-F04F-8C4B-93DA92EF8933}" type="datetime1">
              <a:rPr lang="en-GB" smtClean="0"/>
              <a:t>15/04/2022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AF28504-5604-7D49-8033-926EE8DE9CC1}" type="slidenum">
              <a:rPr lang="en-US" smtClean="0"/>
              <a:t>‹#›</a:t>
            </a:fld>
            <a:endParaRPr lang="en-US" dirty="0"/>
          </a:p>
        </p:txBody>
      </p:sp>
    </p:spTree>
    <p:extLst>
      <p:ext uri="{BB962C8B-B14F-4D97-AF65-F5344CB8AC3E}">
        <p14:creationId xmlns:p14="http://schemas.microsoft.com/office/powerpoint/2010/main" val="548330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3429000" cy="990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480527" y="3241087"/>
            <a:ext cx="2467946" cy="1648829"/>
          </a:xfrm>
          <a:solidFill>
            <a:srgbClr val="FFFFFF"/>
          </a:solidFill>
          <a:ln>
            <a:solidFill>
              <a:srgbClr val="404040"/>
            </a:solidFill>
          </a:ln>
        </p:spPr>
        <p:txBody>
          <a:bodyPr anchor="ctr" anchorCtr="1">
            <a:normAutofit/>
          </a:bodyPr>
          <a:lstStyle>
            <a:lvl1pPr>
              <a:defRPr sz="1575">
                <a:solidFill>
                  <a:srgbClr val="262626"/>
                </a:solidFill>
              </a:defRPr>
            </a:lvl1pPr>
          </a:lstStyle>
          <a:p>
            <a:r>
              <a:rPr lang="en-US"/>
              <a:t>Click to edit Master title style</a:t>
            </a:r>
          </a:p>
        </p:txBody>
      </p:sp>
      <p:sp>
        <p:nvSpPr>
          <p:cNvPr id="3" name="Content Placeholder 2"/>
          <p:cNvSpPr>
            <a:spLocks noGrp="1"/>
          </p:cNvSpPr>
          <p:nvPr>
            <p:ph idx="1"/>
          </p:nvPr>
        </p:nvSpPr>
        <p:spPr>
          <a:xfrm>
            <a:off x="3789045" y="1162304"/>
            <a:ext cx="2708910" cy="7581392"/>
          </a:xfrm>
        </p:spPr>
        <p:txBody>
          <a:bodyPr>
            <a:normAutofit/>
          </a:bodyPr>
          <a:lstStyle>
            <a:lvl1pPr>
              <a:defRPr sz="1425">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47224" y="5127659"/>
            <a:ext cx="2134553" cy="3169163"/>
          </a:xfrm>
        </p:spPr>
        <p:txBody>
          <a:bodyPr anchor="t" anchorCtr="1">
            <a:normAutofit/>
          </a:bodyPr>
          <a:lstStyle>
            <a:lvl1pPr marL="0" indent="0" algn="ctr">
              <a:buNone/>
              <a:defRPr sz="1125">
                <a:solidFill>
                  <a:srgbClr val="FFFF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9" name="Date Placeholder 8"/>
          <p:cNvSpPr>
            <a:spLocks noGrp="1"/>
          </p:cNvSpPr>
          <p:nvPr>
            <p:ph type="dt" sz="half" idx="10"/>
          </p:nvPr>
        </p:nvSpPr>
        <p:spPr/>
        <p:txBody>
          <a:bodyPr/>
          <a:lstStyle/>
          <a:p>
            <a:fld id="{D47E1D5A-C942-CA43-B742-C2DCCA5BD9EF}" type="datetime1">
              <a:rPr lang="en-GB" smtClean="0"/>
              <a:t>15/04/2022</a:t>
            </a:fld>
            <a:endParaRPr lang="en-US" dirty="0"/>
          </a:p>
        </p:txBody>
      </p:sp>
      <p:sp>
        <p:nvSpPr>
          <p:cNvPr id="10" name="Footer Placeholder 9"/>
          <p:cNvSpPr>
            <a:spLocks noGrp="1"/>
          </p:cNvSpPr>
          <p:nvPr>
            <p:ph type="ftr" sz="quarter" idx="11"/>
          </p:nvPr>
        </p:nvSpPr>
        <p:spPr>
          <a:xfrm>
            <a:off x="480527" y="9007856"/>
            <a:ext cx="2854799" cy="462280"/>
          </a:xfrm>
        </p:spPr>
        <p:txBody>
          <a:bodyPr>
            <a:normAutofit/>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2AF28504-5604-7D49-8033-926EE8DE9CC1}" type="slidenum">
              <a:rPr lang="en-US" smtClean="0"/>
              <a:t>‹#›</a:t>
            </a:fld>
            <a:endParaRPr lang="en-US" dirty="0"/>
          </a:p>
        </p:txBody>
      </p:sp>
    </p:spTree>
    <p:extLst>
      <p:ext uri="{BB962C8B-B14F-4D97-AF65-F5344CB8AC3E}">
        <p14:creationId xmlns:p14="http://schemas.microsoft.com/office/powerpoint/2010/main" val="207803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3428999" cy="990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480060" y="3241085"/>
            <a:ext cx="2468880" cy="1651000"/>
          </a:xfrm>
          <a:solidFill>
            <a:srgbClr val="FFFFFF"/>
          </a:solidFill>
          <a:ln>
            <a:solidFill>
              <a:srgbClr val="262626"/>
            </a:solidFill>
          </a:ln>
        </p:spPr>
        <p:txBody>
          <a:bodyPr anchor="ctr" anchorCtr="1">
            <a:noAutofit/>
          </a:bodyPr>
          <a:lstStyle>
            <a:lvl1pPr>
              <a:defRPr sz="1575">
                <a:solidFill>
                  <a:srgbClr val="262626"/>
                </a:solidFill>
              </a:defRPr>
            </a:lvl1pPr>
          </a:lstStyle>
          <a:p>
            <a:r>
              <a:rPr lang="en-US"/>
              <a:t>Click to edit Master title style</a:t>
            </a:r>
          </a:p>
        </p:txBody>
      </p:sp>
      <p:sp>
        <p:nvSpPr>
          <p:cNvPr id="3" name="Picture Placeholder 2"/>
          <p:cNvSpPr>
            <a:spLocks noGrp="1" noChangeAspect="1"/>
          </p:cNvSpPr>
          <p:nvPr>
            <p:ph type="pic" idx="1"/>
          </p:nvPr>
        </p:nvSpPr>
        <p:spPr>
          <a:xfrm>
            <a:off x="3429000" y="-60915"/>
            <a:ext cx="3432430" cy="9906000"/>
          </a:xfrm>
          <a:solidFill>
            <a:schemeClr val="bg1">
              <a:lumMod val="75000"/>
            </a:schemeClr>
          </a:solidFill>
        </p:spPr>
        <p:txBody>
          <a:bodyPr anchor="t"/>
          <a:lstStyle>
            <a:lvl1pPr marL="0" indent="0">
              <a:buNone/>
              <a:defRPr sz="2400">
                <a:solidFill>
                  <a:schemeClr val="bg1">
                    <a:lumMod val="85000"/>
                    <a:lumOff val="1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47224" y="5127661"/>
            <a:ext cx="2134553" cy="3169165"/>
          </a:xfrm>
        </p:spPr>
        <p:txBody>
          <a:bodyPr anchor="t" anchorCtr="1">
            <a:normAutofit/>
          </a:bodyPr>
          <a:lstStyle>
            <a:lvl1pPr marL="0" indent="0" algn="ctr">
              <a:buNone/>
              <a:defRPr sz="1125">
                <a:solidFill>
                  <a:srgbClr val="FFFF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E811B843-76C0-A449-A407-6A77C3BD6BC0}" type="datetime1">
              <a:rPr lang="en-GB" smtClean="0"/>
              <a:t>15/04/2022</a:t>
            </a:fld>
            <a:endParaRPr lang="en-US" dirty="0"/>
          </a:p>
        </p:txBody>
      </p:sp>
      <p:sp>
        <p:nvSpPr>
          <p:cNvPr id="9" name="Footer Placeholder 8"/>
          <p:cNvSpPr>
            <a:spLocks noGrp="1"/>
          </p:cNvSpPr>
          <p:nvPr>
            <p:ph type="ftr" sz="quarter" idx="11"/>
          </p:nvPr>
        </p:nvSpPr>
        <p:spPr>
          <a:xfrm>
            <a:off x="480060" y="9007856"/>
            <a:ext cx="2852928" cy="462280"/>
          </a:xfrm>
        </p:spPr>
        <p:txBody>
          <a:bodyPr>
            <a:normAutofit/>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2AF28504-5604-7D49-8033-926EE8DE9CC1}" type="slidenum">
              <a:rPr lang="en-US" smtClean="0"/>
              <a:t>‹#›</a:t>
            </a:fld>
            <a:endParaRPr lang="en-US" dirty="0"/>
          </a:p>
        </p:txBody>
      </p:sp>
    </p:spTree>
    <p:extLst>
      <p:ext uri="{BB962C8B-B14F-4D97-AF65-F5344CB8AC3E}">
        <p14:creationId xmlns:p14="http://schemas.microsoft.com/office/powerpoint/2010/main" val="3829950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204534" y="1393444"/>
            <a:ext cx="4453316" cy="171704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p>
        </p:txBody>
      </p:sp>
      <p:sp>
        <p:nvSpPr>
          <p:cNvPr id="3" name="Text Placeholder 2"/>
          <p:cNvSpPr>
            <a:spLocks noGrp="1"/>
          </p:cNvSpPr>
          <p:nvPr>
            <p:ph type="body" idx="1"/>
          </p:nvPr>
        </p:nvSpPr>
        <p:spPr>
          <a:xfrm>
            <a:off x="1204534" y="3810510"/>
            <a:ext cx="4453316" cy="448064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484207" y="9011623"/>
            <a:ext cx="1548983" cy="467954"/>
          </a:xfrm>
          <a:prstGeom prst="rect">
            <a:avLst/>
          </a:prstGeom>
        </p:spPr>
        <p:txBody>
          <a:bodyPr vert="horz" lIns="91440" tIns="45720" rIns="91440" bIns="45720" rtlCol="0" anchor="ctr"/>
          <a:lstStyle>
            <a:lvl1pPr algn="r">
              <a:defRPr sz="750">
                <a:solidFill>
                  <a:schemeClr val="tx1">
                    <a:alpha val="70000"/>
                  </a:schemeClr>
                </a:solidFill>
              </a:defRPr>
            </a:lvl1pPr>
          </a:lstStyle>
          <a:p>
            <a:fld id="{310AD040-208F-134E-B8A0-9C8F2D221A41}" type="datetime1">
              <a:rPr lang="en-GB" smtClean="0"/>
              <a:t>15/04/2022</a:t>
            </a:fld>
            <a:endParaRPr lang="en-US" dirty="0"/>
          </a:p>
        </p:txBody>
      </p:sp>
      <p:sp>
        <p:nvSpPr>
          <p:cNvPr id="5" name="Footer Placeholder 4"/>
          <p:cNvSpPr>
            <a:spLocks noGrp="1"/>
          </p:cNvSpPr>
          <p:nvPr>
            <p:ph type="ftr" sz="quarter" idx="3"/>
          </p:nvPr>
        </p:nvSpPr>
        <p:spPr>
          <a:xfrm>
            <a:off x="826679" y="9007856"/>
            <a:ext cx="3417498" cy="462280"/>
          </a:xfrm>
          <a:prstGeom prst="rect">
            <a:avLst/>
          </a:prstGeom>
        </p:spPr>
        <p:txBody>
          <a:bodyPr vert="horz" lIns="91440" tIns="45720" rIns="91440" bIns="45720" rtlCol="0" anchor="ctr"/>
          <a:lstStyle>
            <a:lvl1pPr algn="l">
              <a:defRPr sz="7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6180084" y="8981440"/>
            <a:ext cx="274320" cy="528320"/>
          </a:xfrm>
          <a:prstGeom prst="ellipse">
            <a:avLst/>
          </a:prstGeom>
          <a:solidFill>
            <a:srgbClr val="1D1D1D">
              <a:alpha val="69804"/>
            </a:srgbClr>
          </a:solidFill>
        </p:spPr>
        <p:txBody>
          <a:bodyPr vert="horz" lIns="18288" tIns="45720" rIns="18288" bIns="45720" rtlCol="0" anchor="ctr">
            <a:noAutofit/>
          </a:bodyPr>
          <a:lstStyle>
            <a:lvl1pPr algn="ctr">
              <a:defRPr sz="825" spc="0" baseline="0">
                <a:solidFill>
                  <a:srgbClr val="FFFFFF"/>
                </a:solidFill>
              </a:defRPr>
            </a:lvl1pPr>
          </a:lstStyle>
          <a:p>
            <a:fld id="{2AF28504-5604-7D49-8033-926EE8DE9CC1}" type="slidenum">
              <a:rPr lang="en-US" smtClean="0"/>
              <a:t>‹#›</a:t>
            </a:fld>
            <a:endParaRPr lang="en-US" dirty="0"/>
          </a:p>
        </p:txBody>
      </p:sp>
    </p:spTree>
    <p:extLst>
      <p:ext uri="{BB962C8B-B14F-4D97-AF65-F5344CB8AC3E}">
        <p14:creationId xmlns:p14="http://schemas.microsoft.com/office/powerpoint/2010/main" val="786864209"/>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Lst>
  <p:hf hdr="0" ftr="0" dt="0"/>
  <p:txStyles>
    <p:titleStyle>
      <a:lvl1pPr algn="ctr" defTabSz="685800" rtl="0" eaLnBrk="1" latinLnBrk="0" hangingPunct="1">
        <a:lnSpc>
          <a:spcPct val="90000"/>
        </a:lnSpc>
        <a:spcBef>
          <a:spcPct val="0"/>
        </a:spcBef>
        <a:buNone/>
        <a:defRPr sz="1950" kern="1200" cap="all" spc="150" baseline="0">
          <a:solidFill>
            <a:srgbClr val="262626"/>
          </a:solidFill>
          <a:latin typeface="+mj-lt"/>
          <a:ea typeface="+mj-ea"/>
          <a:cs typeface="+mj-cs"/>
        </a:defRPr>
      </a:lvl1pPr>
    </p:titleStyle>
    <p:bodyStyle>
      <a:lvl1pPr marL="171450" indent="-171450" algn="l" defTabSz="685800" rtl="0" eaLnBrk="1" latinLnBrk="0" hangingPunct="1">
        <a:lnSpc>
          <a:spcPct val="100000"/>
        </a:lnSpc>
        <a:spcBef>
          <a:spcPts val="750"/>
        </a:spcBef>
        <a:buClr>
          <a:schemeClr val="accent2"/>
        </a:buClr>
        <a:buFont typeface="Arial" panose="020B0604020202020204" pitchFamily="34" charset="0"/>
        <a:buChar char="•"/>
        <a:defRPr sz="1350" kern="1200">
          <a:solidFill>
            <a:schemeClr val="tx1">
              <a:lumMod val="85000"/>
              <a:lumOff val="15000"/>
            </a:schemeClr>
          </a:solidFill>
          <a:latin typeface="+mn-lt"/>
          <a:ea typeface="+mn-ea"/>
          <a:cs typeface="+mn-cs"/>
        </a:defRPr>
      </a:lvl1pPr>
      <a:lvl2pPr marL="3429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2pPr>
      <a:lvl3pPr marL="5143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3pPr>
      <a:lvl4pPr marL="6858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4pPr>
      <a:lvl5pPr marL="8572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985838"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6pPr>
      <a:lvl7pPr marL="1114425"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7pPr>
      <a:lvl8pPr marL="1243013"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8pPr>
      <a:lvl9pPr marL="13716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https://www.paris.fr/pages/la-canicule-5469" TargetMode="External"/><Relationship Id="rId3" Type="http://schemas.openxmlformats.org/officeDocument/2006/relationships/hyperlink" Target="https://capgeo.sig.paris.fr/Apps/IlotsFraicheurUrbaine/" TargetMode="External"/><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www.barcelona.cat/barcelona-pel-clima/sites/default/files/parcs_refugis_climaitics_estiu_2020-2.pdf" TargetMode="External"/><Relationship Id="rId9" Type="http://schemas.openxmlformats.org/officeDocument/2006/relationships/hyperlink" Target="https://play.google.com/store/apps/details?id=com.phonegap.extremaparis"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jpeg"/><Relationship Id="rId7" Type="http://schemas.openxmlformats.org/officeDocument/2006/relationships/hyperlink" Target="https://www.toronto.ca/community-people/health-wellness-care/health-programs-advice/hot-weather/cool-spaces-near-you/#location=&amp;lat=43.770412&amp;lng=-79.278030"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hyperlink" Target="https://www1.nyc.gov/site/em/ready/extreme-heat.page" TargetMode="External"/><Relationship Id="rId4" Type="http://schemas.openxmlformats.org/officeDocument/2006/relationships/hyperlink" Target="https://maps.nyc.gov/oem/cc/" TargetMode="External"/><Relationship Id="rId9" Type="http://schemas.openxmlformats.org/officeDocument/2006/relationships/hyperlink" Target="https://dcgis.maps.arcgis.com/apps/webappviewer/index.html?id=c975110d05a24acba55f65eef283e05b"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gov.uk/government/publications/heatwave-plan-for-england"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london.gov.uk/what-we-do/environment/parks-green-spaces-and-biodiversity/trees-and-woodlands/tree-canopy-cover-map"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gov.uk/government/publications/heatwave-plan-for-england"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fireandresilience@london.gov.uk" TargetMode="External"/><Relationship Id="rId2" Type="http://schemas.openxmlformats.org/officeDocument/2006/relationships/hyperlink" Target="https://apps.london.gov.uk/cool-spaces-registration/#/register" TargetMode="Externa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FEA0A-94DC-47B0-89DE-6ABE1F1943EC}"/>
              </a:ext>
            </a:extLst>
          </p:cNvPr>
          <p:cNvSpPr>
            <a:spLocks noGrp="1"/>
          </p:cNvSpPr>
          <p:nvPr>
            <p:ph type="title"/>
          </p:nvPr>
        </p:nvSpPr>
        <p:spPr>
          <a:xfrm>
            <a:off x="838774" y="905433"/>
            <a:ext cx="5060002" cy="4957483"/>
          </a:xfrm>
        </p:spPr>
        <p:txBody>
          <a:bodyPr>
            <a:normAutofit fontScale="90000"/>
          </a:bodyPr>
          <a:lstStyle/>
          <a:p>
            <a:br>
              <a:rPr lang="en-GB" sz="2000" b="1" dirty="0"/>
            </a:br>
            <a:br>
              <a:rPr lang="en-GB" sz="2000" b="1" dirty="0"/>
            </a:br>
            <a:br>
              <a:rPr lang="en-GB" sz="2000" b="1" dirty="0"/>
            </a:br>
            <a:r>
              <a:rPr lang="en-GB" sz="2000" b="1" dirty="0"/>
              <a:t>GREATER LONDON AUTHORITY </a:t>
            </a:r>
            <a:br>
              <a:rPr lang="en-GB" sz="2000" b="1" dirty="0"/>
            </a:br>
            <a:r>
              <a:rPr lang="en-GB" sz="2000" b="1" dirty="0"/>
              <a:t>&amp; Partners</a:t>
            </a:r>
            <a:br>
              <a:rPr lang="en-GB" sz="2000" b="1" dirty="0"/>
            </a:br>
            <a:br>
              <a:rPr lang="en-GB" sz="2000" b="1" dirty="0"/>
            </a:br>
            <a:br>
              <a:rPr lang="en-GB" sz="2000" b="1" dirty="0"/>
            </a:br>
            <a:r>
              <a:rPr lang="en-GB" sz="2000" b="1" dirty="0"/>
              <a:t>Indoor and Outdoor Cool Spaces</a:t>
            </a:r>
            <a:br>
              <a:rPr lang="en-GB" sz="2000" b="1" dirty="0"/>
            </a:br>
            <a:br>
              <a:rPr lang="en-GB" sz="2000" b="1" dirty="0"/>
            </a:br>
            <a:r>
              <a:rPr lang="en-GB" sz="2000" b="1" dirty="0"/>
              <a:t>1June - 15 September 2022</a:t>
            </a:r>
            <a:br>
              <a:rPr lang="en-GB" sz="1600" b="1" dirty="0"/>
            </a:br>
            <a:r>
              <a:rPr lang="en-GB" sz="1600" b="1" dirty="0"/>
              <a:t> </a:t>
            </a:r>
            <a:br>
              <a:rPr lang="en-GB" sz="1600" b="1" dirty="0"/>
            </a:br>
            <a:br>
              <a:rPr lang="en-GB" sz="2000" b="1" dirty="0"/>
            </a:br>
            <a:r>
              <a:rPr lang="en-GB" sz="2000" b="1" dirty="0"/>
              <a:t>FREQUENTLY ASKED QUESTIONS</a:t>
            </a:r>
            <a:br>
              <a:rPr lang="en-GB" sz="2000" b="1" dirty="0"/>
            </a:br>
            <a:br>
              <a:rPr lang="en-GB" sz="2000" b="1" dirty="0"/>
            </a:br>
            <a:br>
              <a:rPr lang="en-GB" sz="2000" dirty="0"/>
            </a:br>
            <a:endParaRPr lang="en-GB" sz="2000" dirty="0"/>
          </a:p>
        </p:txBody>
      </p:sp>
      <p:sp>
        <p:nvSpPr>
          <p:cNvPr id="3" name="Content Placeholder 2">
            <a:extLst>
              <a:ext uri="{FF2B5EF4-FFF2-40B4-BE49-F238E27FC236}">
                <a16:creationId xmlns:a16="http://schemas.microsoft.com/office/drawing/2014/main" id="{942316B8-2544-4FF7-BD31-B9AE677A1E9D}"/>
              </a:ext>
            </a:extLst>
          </p:cNvPr>
          <p:cNvSpPr>
            <a:spLocks noGrp="1"/>
          </p:cNvSpPr>
          <p:nvPr>
            <p:ph idx="1"/>
          </p:nvPr>
        </p:nvSpPr>
        <p:spPr>
          <a:xfrm>
            <a:off x="1204534" y="4482352"/>
            <a:ext cx="4453316" cy="1380565"/>
          </a:xfrm>
        </p:spPr>
        <p:txBody>
          <a:bodyPr/>
          <a:lstStyle/>
          <a:p>
            <a:endParaRPr lang="en-GB" dirty="0"/>
          </a:p>
          <a:p>
            <a:pPr marL="0" indent="0">
              <a:buNone/>
            </a:pPr>
            <a:endParaRPr lang="en-GB" dirty="0"/>
          </a:p>
          <a:p>
            <a:pPr marL="0" indent="0">
              <a:buNone/>
            </a:pPr>
            <a:r>
              <a:rPr lang="en-GB" b="1" dirty="0"/>
              <a:t>      FOR THOSE INVITED TO REGISTER  SITES  </a:t>
            </a:r>
          </a:p>
          <a:p>
            <a:pPr marL="0" indent="0">
              <a:buNone/>
            </a:pPr>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1EDD07B5-2304-400B-9A89-D8F4CA929FFF}"/>
              </a:ext>
            </a:extLst>
          </p:cNvPr>
          <p:cNvSpPr>
            <a:spLocks noGrp="1"/>
          </p:cNvSpPr>
          <p:nvPr>
            <p:ph type="sldNum" sz="quarter" idx="12"/>
          </p:nvPr>
        </p:nvSpPr>
        <p:spPr/>
        <p:txBody>
          <a:bodyPr/>
          <a:lstStyle/>
          <a:p>
            <a:fld id="{2AF28504-5604-7D49-8033-926EE8DE9CC1}" type="slidenum">
              <a:rPr lang="en-US" smtClean="0"/>
              <a:t>1</a:t>
            </a:fld>
            <a:endParaRPr lang="en-US" dirty="0"/>
          </a:p>
        </p:txBody>
      </p:sp>
      <p:pic>
        <p:nvPicPr>
          <p:cNvPr id="102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4045" y="396035"/>
            <a:ext cx="2879725" cy="14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2021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F5BAFB1-56A4-DA42-8FD8-5B149F2E2CA2}"/>
              </a:ext>
            </a:extLst>
          </p:cNvPr>
          <p:cNvSpPr txBox="1"/>
          <p:nvPr/>
        </p:nvSpPr>
        <p:spPr>
          <a:xfrm>
            <a:off x="404447" y="2201143"/>
            <a:ext cx="2540634" cy="3170099"/>
          </a:xfrm>
          <a:prstGeom prst="rect">
            <a:avLst/>
          </a:prstGeom>
          <a:solidFill>
            <a:schemeClr val="tx1"/>
          </a:solidFill>
        </p:spPr>
        <p:txBody>
          <a:bodyPr wrap="square" rtlCol="0">
            <a:spAutoFit/>
          </a:bodyPr>
          <a:lstStyle/>
          <a:p>
            <a:pPr lvl="0"/>
            <a:r>
              <a:rPr lang="en-GB" sz="1600" b="1" dirty="0">
                <a:solidFill>
                  <a:srgbClr val="98C93C"/>
                </a:solidFill>
              </a:rPr>
              <a:t>Barcelona</a:t>
            </a:r>
          </a:p>
          <a:p>
            <a:pPr lvl="0"/>
            <a:endParaRPr lang="en-GB" sz="1600" b="1" dirty="0">
              <a:solidFill>
                <a:srgbClr val="98C93C"/>
              </a:solidFill>
            </a:endParaRPr>
          </a:p>
          <a:p>
            <a:pPr lvl="0"/>
            <a:r>
              <a:rPr lang="en-GB" sz="1200" dirty="0">
                <a:solidFill>
                  <a:srgbClr val="595959"/>
                </a:solidFill>
              </a:rPr>
              <a:t>The objective of Barcelona’s Climate Plan is that the entire urban population is less than 5 minutes walking distance from a climate shelter, which are open spaces (parks and gardens with certain dimensions, with vegetation and water points), public buildings (civic centres, libraries, sports centres, museums, etc.) and private venues (shopping centres, cinemas , theatres, etc.).  </a:t>
            </a:r>
          </a:p>
          <a:p>
            <a:pPr lvl="0"/>
            <a:r>
              <a:rPr lang="en-GB" sz="1200" dirty="0">
                <a:solidFill>
                  <a:srgbClr val="595959"/>
                </a:solidFill>
              </a:rPr>
              <a:t>In the 2020 summer, the City has launched 70 facilities as climate shelters.</a:t>
            </a:r>
          </a:p>
        </p:txBody>
      </p:sp>
      <p:pic>
        <p:nvPicPr>
          <p:cNvPr id="5" name="Billede 23">
            <a:extLst>
              <a:ext uri="{FF2B5EF4-FFF2-40B4-BE49-F238E27FC236}">
                <a16:creationId xmlns:a16="http://schemas.microsoft.com/office/drawing/2014/main" id="{353AD6E7-5908-E648-BC79-27283AC438C6}"/>
              </a:ext>
            </a:extLst>
          </p:cNvPr>
          <p:cNvPicPr/>
          <p:nvPr/>
        </p:nvPicPr>
        <p:blipFill>
          <a:blip r:embed="rId2" cstate="screen">
            <a:extLst>
              <a:ext uri="{28A0092B-C50C-407E-A947-70E740481C1C}">
                <a14:useLocalDpi xmlns:a14="http://schemas.microsoft.com/office/drawing/2010/main"/>
              </a:ext>
            </a:extLst>
          </a:blip>
          <a:srcRect/>
          <a:stretch>
            <a:fillRect/>
          </a:stretch>
        </p:blipFill>
        <p:spPr bwMode="auto">
          <a:xfrm>
            <a:off x="5746799" y="369407"/>
            <a:ext cx="706755" cy="703580"/>
          </a:xfrm>
          <a:prstGeom prst="rect">
            <a:avLst/>
          </a:prstGeom>
          <a:noFill/>
        </p:spPr>
      </p:pic>
      <p:sp>
        <p:nvSpPr>
          <p:cNvPr id="8" name="TextBox 7">
            <a:extLst>
              <a:ext uri="{FF2B5EF4-FFF2-40B4-BE49-F238E27FC236}">
                <a16:creationId xmlns:a16="http://schemas.microsoft.com/office/drawing/2014/main" id="{D793399F-0FA0-A84A-93E7-14F98A4BF143}"/>
              </a:ext>
            </a:extLst>
          </p:cNvPr>
          <p:cNvSpPr txBox="1"/>
          <p:nvPr/>
        </p:nvSpPr>
        <p:spPr>
          <a:xfrm>
            <a:off x="404446" y="227846"/>
            <a:ext cx="4353821" cy="1384995"/>
          </a:xfrm>
          <a:prstGeom prst="rect">
            <a:avLst/>
          </a:prstGeom>
          <a:noFill/>
        </p:spPr>
        <p:txBody>
          <a:bodyPr wrap="square" rtlCol="0">
            <a:spAutoFit/>
          </a:bodyPr>
          <a:lstStyle/>
          <a:p>
            <a:endParaRPr lang="en-US" sz="2400" dirty="0">
              <a:solidFill>
                <a:srgbClr val="595959"/>
              </a:solidFill>
              <a:latin typeface="Avenir Book" panose="02000503020000020003" pitchFamily="2" charset="0"/>
            </a:endParaRPr>
          </a:p>
          <a:p>
            <a:r>
              <a:rPr lang="en-US" sz="2400" dirty="0">
                <a:solidFill>
                  <a:srgbClr val="595959"/>
                </a:solidFill>
                <a:latin typeface="Avenir Book" panose="02000503020000020003" pitchFamily="2" charset="0"/>
              </a:rPr>
              <a:t>Cool Cities Network</a:t>
            </a:r>
          </a:p>
          <a:p>
            <a:endParaRPr lang="en-US" sz="1200" dirty="0">
              <a:solidFill>
                <a:srgbClr val="595959"/>
              </a:solidFill>
              <a:latin typeface="Avenir Book" panose="02000503020000020003" pitchFamily="2" charset="0"/>
            </a:endParaRPr>
          </a:p>
          <a:p>
            <a:r>
              <a:rPr lang="en-US" sz="1200" dirty="0">
                <a:solidFill>
                  <a:srgbClr val="595959"/>
                </a:solidFill>
                <a:latin typeface="Avenir Book" panose="02000503020000020003" pitchFamily="2" charset="0"/>
              </a:rPr>
              <a:t>City experiences with cool spaces initiatives</a:t>
            </a:r>
          </a:p>
          <a:p>
            <a:r>
              <a:rPr lang="en-US" sz="1200" dirty="0">
                <a:solidFill>
                  <a:srgbClr val="595959"/>
                </a:solidFill>
                <a:latin typeface="Avenir Book" panose="02000503020000020003" pitchFamily="2" charset="0"/>
              </a:rPr>
              <a:t>January 2020</a:t>
            </a:r>
          </a:p>
        </p:txBody>
      </p:sp>
      <p:sp>
        <p:nvSpPr>
          <p:cNvPr id="9" name="Rectangle 3">
            <a:extLst>
              <a:ext uri="{FF2B5EF4-FFF2-40B4-BE49-F238E27FC236}">
                <a16:creationId xmlns:a16="http://schemas.microsoft.com/office/drawing/2014/main" id="{E3DF67FA-6AC8-D948-B97F-34D1CEE11DB3}"/>
              </a:ext>
            </a:extLst>
          </p:cNvPr>
          <p:cNvSpPr>
            <a:spLocks noChangeArrowheads="1"/>
          </p:cNvSpPr>
          <p:nvPr/>
        </p:nvSpPr>
        <p:spPr bwMode="auto">
          <a:xfrm>
            <a:off x="0" y="227846"/>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2" name="TextBox 11">
            <a:extLst>
              <a:ext uri="{FF2B5EF4-FFF2-40B4-BE49-F238E27FC236}">
                <a16:creationId xmlns:a16="http://schemas.microsoft.com/office/drawing/2014/main" id="{BFF29264-FFC0-8548-81F5-7DFA853D666F}"/>
              </a:ext>
            </a:extLst>
          </p:cNvPr>
          <p:cNvSpPr txBox="1"/>
          <p:nvPr/>
        </p:nvSpPr>
        <p:spPr>
          <a:xfrm>
            <a:off x="3642786" y="5432296"/>
            <a:ext cx="2810768" cy="4031873"/>
          </a:xfrm>
          <a:prstGeom prst="rect">
            <a:avLst/>
          </a:prstGeom>
          <a:solidFill>
            <a:schemeClr val="tx1"/>
          </a:solidFill>
        </p:spPr>
        <p:txBody>
          <a:bodyPr wrap="square" rtlCol="0">
            <a:spAutoFit/>
          </a:bodyPr>
          <a:lstStyle/>
          <a:p>
            <a:pPr lvl="0"/>
            <a:r>
              <a:rPr lang="en-GB" sz="1600" b="1" dirty="0">
                <a:solidFill>
                  <a:srgbClr val="98C93C"/>
                </a:solidFill>
              </a:rPr>
              <a:t>Paris</a:t>
            </a:r>
          </a:p>
          <a:p>
            <a:pPr lvl="0"/>
            <a:endParaRPr lang="en-GB" sz="1200" dirty="0">
              <a:solidFill>
                <a:srgbClr val="009DA5"/>
              </a:solidFill>
            </a:endParaRPr>
          </a:p>
          <a:p>
            <a:r>
              <a:rPr lang="en-GB" sz="1200" dirty="0">
                <a:solidFill>
                  <a:srgbClr val="595959"/>
                </a:solidFill>
              </a:rPr>
              <a:t>There are nearly 1000 cool islands (îlots de fraicheur) in Paris, which include outdoor swimming pools, libraries, museums, places of worship, borough halls, green spaces, drinking fountains, water fountains etc.  </a:t>
            </a:r>
          </a:p>
          <a:p>
            <a:endParaRPr lang="en-GB" sz="1200" dirty="0">
              <a:solidFill>
                <a:srgbClr val="595959"/>
              </a:solidFill>
            </a:endParaRPr>
          </a:p>
          <a:p>
            <a:r>
              <a:rPr lang="en-GB" sz="1200" dirty="0">
                <a:solidFill>
                  <a:srgbClr val="595959"/>
                </a:solidFill>
              </a:rPr>
              <a:t>Two maps show the location of the cool islands that are open during the day, and also during the night. The City also launched a mobile application called EXTREMA, where the cool islands are listed and can easily be found by users. The app also calculates the shortest and the coolest route from any point A to any point B in Paris. Users can rate each cool island, e.g. user can say if it was easy to find the cool island, if it provided heat relief etc.</a:t>
            </a:r>
          </a:p>
        </p:txBody>
      </p:sp>
      <p:sp>
        <p:nvSpPr>
          <p:cNvPr id="13" name="TextBox 12">
            <a:extLst>
              <a:ext uri="{FF2B5EF4-FFF2-40B4-BE49-F238E27FC236}">
                <a16:creationId xmlns:a16="http://schemas.microsoft.com/office/drawing/2014/main" id="{85C2D981-B4F8-D54D-96EA-31BCDFE29453}"/>
              </a:ext>
            </a:extLst>
          </p:cNvPr>
          <p:cNvSpPr txBox="1"/>
          <p:nvPr/>
        </p:nvSpPr>
        <p:spPr>
          <a:xfrm>
            <a:off x="3028771" y="4227911"/>
            <a:ext cx="3071405" cy="646331"/>
          </a:xfrm>
          <a:prstGeom prst="rect">
            <a:avLst/>
          </a:prstGeom>
          <a:noFill/>
        </p:spPr>
        <p:txBody>
          <a:bodyPr wrap="square" rtlCol="0">
            <a:spAutoFit/>
          </a:bodyPr>
          <a:lstStyle/>
          <a:p>
            <a:pPr marL="171450" indent="-171450">
              <a:buFont typeface="Wingdings" pitchFamily="2" charset="2"/>
              <a:buChar char="à"/>
            </a:pPr>
            <a:r>
              <a:rPr lang="en-GB" sz="900" dirty="0">
                <a:solidFill>
                  <a:srgbClr val="696C71"/>
                </a:solidFill>
                <a:hlinkClick r:id="rId3">
                  <a:extLst>
                    <a:ext uri="{A12FA001-AC4F-418D-AE19-62706E023703}">
                      <ahyp:hlinkClr xmlns:ahyp="http://schemas.microsoft.com/office/drawing/2018/hyperlinkcolor" val="tx"/>
                    </a:ext>
                  </a:extLst>
                </a:hlinkClick>
              </a:rPr>
              <a:t>https</a:t>
            </a:r>
            <a:r>
              <a:rPr lang="en-GB" sz="900" dirty="0">
                <a:solidFill>
                  <a:srgbClr val="595959"/>
                </a:solidFill>
                <a:hlinkClick r:id="rId3">
                  <a:extLst>
                    <a:ext uri="{A12FA001-AC4F-418D-AE19-62706E023703}">
                      <ahyp:hlinkClr xmlns:ahyp="http://schemas.microsoft.com/office/drawing/2018/hyperlinkcolor" val="tx"/>
                    </a:ext>
                  </a:extLst>
                </a:hlinkClick>
              </a:rPr>
              <a:t>://capgeo.sig.paris.fr/Apps/IlotsFraicheurUrbaine/</a:t>
            </a:r>
            <a:r>
              <a:rPr lang="en-GB" sz="900" dirty="0">
                <a:solidFill>
                  <a:srgbClr val="595959"/>
                </a:solidFill>
              </a:rPr>
              <a:t> </a:t>
            </a:r>
          </a:p>
          <a:p>
            <a:pPr marL="171450" indent="-171450">
              <a:buFont typeface="Wingdings" pitchFamily="2" charset="2"/>
              <a:buChar char="à"/>
            </a:pPr>
            <a:r>
              <a:rPr lang="en-US" sz="900" dirty="0">
                <a:solidFill>
                  <a:srgbClr val="595959"/>
                </a:solidFill>
                <a:hlinkClick r:id="rId4"/>
              </a:rPr>
              <a:t>https://www.barcelona.cat/barcelona-pel-clima/sites/default/files/parcs_refugis_climaitics_estiu_2020-2.pdf</a:t>
            </a:r>
            <a:r>
              <a:rPr lang="en-US" sz="900" dirty="0">
                <a:solidFill>
                  <a:srgbClr val="595959"/>
                </a:solidFill>
              </a:rPr>
              <a:t> </a:t>
            </a:r>
          </a:p>
        </p:txBody>
      </p:sp>
      <p:pic>
        <p:nvPicPr>
          <p:cNvPr id="14" name="Picture 13" descr="A close up of a map&#10;&#10;Description automatically generated">
            <a:extLst>
              <a:ext uri="{FF2B5EF4-FFF2-40B4-BE49-F238E27FC236}">
                <a16:creationId xmlns:a16="http://schemas.microsoft.com/office/drawing/2014/main" id="{AF94197B-32E2-2643-BB0F-1FFF3A11306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04446" y="5918971"/>
            <a:ext cx="3071404" cy="1767487"/>
          </a:xfrm>
          <a:prstGeom prst="rect">
            <a:avLst/>
          </a:prstGeom>
          <a:ln>
            <a:solidFill>
              <a:schemeClr val="tx1">
                <a:lumMod val="50000"/>
                <a:lumOff val="50000"/>
              </a:schemeClr>
            </a:solidFill>
          </a:ln>
        </p:spPr>
      </p:pic>
      <p:pic>
        <p:nvPicPr>
          <p:cNvPr id="15" name="Image 2">
            <a:extLst>
              <a:ext uri="{FF2B5EF4-FFF2-40B4-BE49-F238E27FC236}">
                <a16:creationId xmlns:a16="http://schemas.microsoft.com/office/drawing/2014/main" id="{51BC8FA5-F5C4-FB44-843C-137C1C449503}"/>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04446" y="7880576"/>
            <a:ext cx="3071404" cy="1449133"/>
          </a:xfrm>
          <a:prstGeom prst="rect">
            <a:avLst/>
          </a:prstGeom>
        </p:spPr>
      </p:pic>
      <p:pic>
        <p:nvPicPr>
          <p:cNvPr id="3" name="Picture 2" descr="Map&#10;&#10;Description automatically generated">
            <a:extLst>
              <a:ext uri="{FF2B5EF4-FFF2-40B4-BE49-F238E27FC236}">
                <a16:creationId xmlns:a16="http://schemas.microsoft.com/office/drawing/2014/main" id="{21FD30E6-4503-FE45-830B-7816374CFD1B}"/>
              </a:ext>
            </a:extLst>
          </p:cNvPr>
          <p:cNvPicPr>
            <a:picLocks noChangeAspect="1"/>
          </p:cNvPicPr>
          <p:nvPr/>
        </p:nvPicPr>
        <p:blipFill>
          <a:blip r:embed="rId7"/>
          <a:stretch>
            <a:fillRect/>
          </a:stretch>
        </p:blipFill>
        <p:spPr>
          <a:xfrm>
            <a:off x="3081634" y="2196620"/>
            <a:ext cx="3653859" cy="1995370"/>
          </a:xfrm>
          <a:prstGeom prst="rect">
            <a:avLst/>
          </a:prstGeom>
        </p:spPr>
      </p:pic>
      <p:sp>
        <p:nvSpPr>
          <p:cNvPr id="6" name="TextBox 5">
            <a:extLst>
              <a:ext uri="{FF2B5EF4-FFF2-40B4-BE49-F238E27FC236}">
                <a16:creationId xmlns:a16="http://schemas.microsoft.com/office/drawing/2014/main" id="{394818A7-B954-9246-B143-7845B07519B2}"/>
              </a:ext>
            </a:extLst>
          </p:cNvPr>
          <p:cNvSpPr txBox="1"/>
          <p:nvPr/>
        </p:nvSpPr>
        <p:spPr>
          <a:xfrm>
            <a:off x="404446" y="9351927"/>
            <a:ext cx="3945311" cy="369332"/>
          </a:xfrm>
          <a:prstGeom prst="rect">
            <a:avLst/>
          </a:prstGeom>
          <a:noFill/>
        </p:spPr>
        <p:txBody>
          <a:bodyPr wrap="none" rtlCol="0">
            <a:spAutoFit/>
          </a:bodyPr>
          <a:lstStyle/>
          <a:p>
            <a:pPr marL="180975" indent="-180975">
              <a:buFont typeface="Wingdings" pitchFamily="2" charset="2"/>
              <a:buChar char="à"/>
            </a:pPr>
            <a:r>
              <a:rPr lang="en-US" sz="900" dirty="0">
                <a:sym typeface="Wingdings" pitchFamily="2" charset="2"/>
                <a:hlinkClick r:id="rId8"/>
              </a:rPr>
              <a:t>https://www.paris.fr/pages/la-canicule-5469</a:t>
            </a:r>
            <a:endParaRPr lang="en-US" sz="900" dirty="0">
              <a:sym typeface="Wingdings" pitchFamily="2" charset="2"/>
            </a:endParaRPr>
          </a:p>
          <a:p>
            <a:pPr marL="180975" indent="-180975">
              <a:buFont typeface="Wingdings" pitchFamily="2" charset="2"/>
              <a:buChar char="à"/>
            </a:pPr>
            <a:r>
              <a:rPr lang="en-US" sz="900" dirty="0">
                <a:hlinkClick r:id="rId9"/>
              </a:rPr>
              <a:t>https://play.google.com/store/apps/details?id=com.phonegap.extremaparis</a:t>
            </a:r>
            <a:r>
              <a:rPr lang="en-US" sz="900" dirty="0"/>
              <a:t> </a:t>
            </a:r>
          </a:p>
        </p:txBody>
      </p:sp>
    </p:spTree>
    <p:extLst>
      <p:ext uri="{BB962C8B-B14F-4D97-AF65-F5344CB8AC3E}">
        <p14:creationId xmlns:p14="http://schemas.microsoft.com/office/powerpoint/2010/main" val="2034436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23">
            <a:extLst>
              <a:ext uri="{FF2B5EF4-FFF2-40B4-BE49-F238E27FC236}">
                <a16:creationId xmlns:a16="http://schemas.microsoft.com/office/drawing/2014/main" id="{353AD6E7-5908-E648-BC79-27283AC438C6}"/>
              </a:ext>
            </a:extLst>
          </p:cNvPr>
          <p:cNvPicPr/>
          <p:nvPr/>
        </p:nvPicPr>
        <p:blipFill>
          <a:blip r:embed="rId2" cstate="screen">
            <a:extLst>
              <a:ext uri="{28A0092B-C50C-407E-A947-70E740481C1C}">
                <a14:useLocalDpi xmlns:a14="http://schemas.microsoft.com/office/drawing/2010/main"/>
              </a:ext>
            </a:extLst>
          </a:blip>
          <a:srcRect/>
          <a:stretch>
            <a:fillRect/>
          </a:stretch>
        </p:blipFill>
        <p:spPr bwMode="auto">
          <a:xfrm>
            <a:off x="5746799" y="369407"/>
            <a:ext cx="706755" cy="703580"/>
          </a:xfrm>
          <a:prstGeom prst="rect">
            <a:avLst/>
          </a:prstGeom>
          <a:noFill/>
        </p:spPr>
      </p:pic>
      <p:sp>
        <p:nvSpPr>
          <p:cNvPr id="8" name="TextBox 7">
            <a:extLst>
              <a:ext uri="{FF2B5EF4-FFF2-40B4-BE49-F238E27FC236}">
                <a16:creationId xmlns:a16="http://schemas.microsoft.com/office/drawing/2014/main" id="{D793399F-0FA0-A84A-93E7-14F98A4BF143}"/>
              </a:ext>
            </a:extLst>
          </p:cNvPr>
          <p:cNvSpPr txBox="1"/>
          <p:nvPr/>
        </p:nvSpPr>
        <p:spPr>
          <a:xfrm>
            <a:off x="404446" y="-16327"/>
            <a:ext cx="4353821"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595959"/>
              </a:solidFill>
              <a:effectLst/>
              <a:uLnTx/>
              <a:uFillTx/>
              <a:latin typeface="Avenir Book" panose="02000503020000020003"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595959"/>
                </a:solidFill>
                <a:effectLst/>
                <a:uLnTx/>
                <a:uFillTx/>
                <a:latin typeface="Avenir Book" panose="02000503020000020003" pitchFamily="2" charset="0"/>
                <a:ea typeface="+mn-ea"/>
                <a:cs typeface="+mn-cs"/>
              </a:rPr>
              <a:t>Cool Cities Network</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595959"/>
              </a:solidFill>
              <a:effectLst/>
              <a:uLnTx/>
              <a:uFillTx/>
              <a:latin typeface="Avenir Book" panose="02000503020000020003"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venir Book" panose="02000503020000020003" pitchFamily="2" charset="0"/>
                <a:ea typeface="+mn-ea"/>
                <a:cs typeface="+mn-cs"/>
              </a:rPr>
              <a:t>January 2020</a:t>
            </a:r>
          </a:p>
        </p:txBody>
      </p:sp>
      <p:sp>
        <p:nvSpPr>
          <p:cNvPr id="9" name="Rectangle 3">
            <a:extLst>
              <a:ext uri="{FF2B5EF4-FFF2-40B4-BE49-F238E27FC236}">
                <a16:creationId xmlns:a16="http://schemas.microsoft.com/office/drawing/2014/main" id="{E3DF67FA-6AC8-D948-B97F-34D1CEE11DB3}"/>
              </a:ext>
            </a:extLst>
          </p:cNvPr>
          <p:cNvSpPr>
            <a:spLocks noChangeArrowheads="1"/>
          </p:cNvSpPr>
          <p:nvPr/>
        </p:nvSpPr>
        <p:spPr bwMode="auto">
          <a:xfrm>
            <a:off x="0" y="227846"/>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10" name="TextBox 9">
            <a:extLst>
              <a:ext uri="{FF2B5EF4-FFF2-40B4-BE49-F238E27FC236}">
                <a16:creationId xmlns:a16="http://schemas.microsoft.com/office/drawing/2014/main" id="{E95C13CA-F9D7-7E46-A891-FF32E13D37BE}"/>
              </a:ext>
            </a:extLst>
          </p:cNvPr>
          <p:cNvSpPr txBox="1"/>
          <p:nvPr/>
        </p:nvSpPr>
        <p:spPr>
          <a:xfrm>
            <a:off x="448255" y="1360733"/>
            <a:ext cx="3060511" cy="2739211"/>
          </a:xfrm>
          <a:prstGeom prst="rect">
            <a:avLst/>
          </a:prstGeom>
          <a:solidFill>
            <a:schemeClr val="tx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98C93C"/>
                </a:solidFill>
                <a:effectLst/>
                <a:uLnTx/>
                <a:uFillTx/>
                <a:latin typeface="Gill Sans MT" panose="020B0502020104020203"/>
                <a:ea typeface="+mn-ea"/>
                <a:cs typeface="+mn-cs"/>
              </a:rPr>
              <a:t>New York City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9DA5"/>
              </a:solidFill>
              <a:effectLst/>
              <a:uLnTx/>
              <a:uFillTx/>
              <a:latin typeface="Gill Sans MT" panose="020B0502020104020203"/>
              <a:ea typeface="+mn-ea"/>
              <a:cs typeface="+mn-cs"/>
            </a:endParaRPr>
          </a:p>
          <a:p>
            <a:r>
              <a:rPr lang="en-GB" sz="1200" dirty="0">
                <a:solidFill>
                  <a:srgbClr val="595959"/>
                </a:solidFill>
              </a:rPr>
              <a:t>NYC has approximately 500 cooling centres (air conditioned facilities) that are co-located in existing facilities such as public libraries, senior centres, and community centres open to the public.</a:t>
            </a:r>
            <a:endParaRPr kumimoji="0" lang="en-GB" sz="1200" b="0" i="0" u="none" strike="noStrike" kern="1200" cap="none" spc="0" normalizeH="0" baseline="0" noProof="0" dirty="0">
              <a:ln>
                <a:noFill/>
              </a:ln>
              <a:solidFill>
                <a:srgbClr val="009DA5"/>
              </a:solidFill>
              <a:effectLst/>
              <a:uLnTx/>
              <a:uFillTx/>
              <a:latin typeface="Gill Sans MT" panose="020B0502020104020203"/>
              <a:ea typeface="+mn-ea"/>
              <a:cs typeface="+mn-cs"/>
            </a:endParaRPr>
          </a:p>
          <a:p>
            <a:r>
              <a:rPr lang="en-GB" sz="1200" dirty="0">
                <a:solidFill>
                  <a:srgbClr val="595959"/>
                </a:solidFill>
              </a:rPr>
              <a:t>The City opens cooling centres when weather forecasts predict Heat Indices (HI) of 100 F (38°C) for any one day or HI of 95F (35°C) or higher for 2 or more days or both.  </a:t>
            </a:r>
          </a:p>
          <a:p>
            <a:r>
              <a:rPr lang="en-GB" sz="1200" dirty="0">
                <a:solidFill>
                  <a:srgbClr val="595959"/>
                </a:solidFill>
              </a:rPr>
              <a:t>To communicate this information, the City uses press releases, social media, Notify NYC alters and an online Cooling Centre Finder.</a:t>
            </a:r>
          </a:p>
        </p:txBody>
      </p:sp>
      <p:sp>
        <p:nvSpPr>
          <p:cNvPr id="7" name="TextBox 6">
            <a:extLst>
              <a:ext uri="{FF2B5EF4-FFF2-40B4-BE49-F238E27FC236}">
                <a16:creationId xmlns:a16="http://schemas.microsoft.com/office/drawing/2014/main" id="{774F19A9-1D63-CD4B-817A-6935DBAA4F3D}"/>
              </a:ext>
            </a:extLst>
          </p:cNvPr>
          <p:cNvSpPr txBox="1"/>
          <p:nvPr/>
        </p:nvSpPr>
        <p:spPr>
          <a:xfrm>
            <a:off x="3534875" y="4549435"/>
            <a:ext cx="3060511" cy="2739211"/>
          </a:xfrm>
          <a:prstGeom prst="rect">
            <a:avLst/>
          </a:prstGeom>
          <a:solidFill>
            <a:schemeClr val="tx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98C93C"/>
                </a:solidFill>
                <a:effectLst/>
                <a:uLnTx/>
                <a:uFillTx/>
                <a:latin typeface="Gill Sans MT" panose="020B0502020104020203"/>
                <a:ea typeface="+mn-ea"/>
                <a:cs typeface="+mn-cs"/>
              </a:rPr>
              <a:t>Toronto</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9DA5"/>
              </a:solidFill>
              <a:effectLst/>
              <a:uLnTx/>
              <a:uFillTx/>
              <a:latin typeface="Gill Sans MT" panose="020B0502020104020203"/>
              <a:ea typeface="+mn-ea"/>
              <a:cs typeface="+mn-cs"/>
            </a:endParaRPr>
          </a:p>
          <a:p>
            <a:r>
              <a:rPr lang="en-GB" sz="1200" dirty="0">
                <a:solidFill>
                  <a:srgbClr val="595959"/>
                </a:solidFill>
              </a:rPr>
              <a:t>Toronto’s Heat Relief Network of more than 300 cool spaces across the city includes libraries, community centres and pools, some Civic Centres and City facilities, drop-ins, and several private and non-profit organizations, including some shopping malls and YMCA locations. The network also includes shelters and 24-Hour Respite Centres that are available for individuals experiencing homelessness. </a:t>
            </a:r>
          </a:p>
          <a:p>
            <a:r>
              <a:rPr lang="en-GB" sz="1200" dirty="0">
                <a:solidFill>
                  <a:srgbClr val="595959"/>
                </a:solidFill>
              </a:rPr>
              <a:t>The Heat Relief Network locations are searchable through an online platform.</a:t>
            </a:r>
          </a:p>
        </p:txBody>
      </p:sp>
      <p:sp>
        <p:nvSpPr>
          <p:cNvPr id="11" name="TextBox 10">
            <a:extLst>
              <a:ext uri="{FF2B5EF4-FFF2-40B4-BE49-F238E27FC236}">
                <a16:creationId xmlns:a16="http://schemas.microsoft.com/office/drawing/2014/main" id="{87E424DB-9F04-7E45-871F-E88EC652C2BC}"/>
              </a:ext>
            </a:extLst>
          </p:cNvPr>
          <p:cNvSpPr txBox="1"/>
          <p:nvPr/>
        </p:nvSpPr>
        <p:spPr>
          <a:xfrm>
            <a:off x="404447" y="7544993"/>
            <a:ext cx="2960186" cy="2000548"/>
          </a:xfrm>
          <a:prstGeom prst="rect">
            <a:avLst/>
          </a:prstGeom>
          <a:solidFill>
            <a:schemeClr val="tx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98C93C"/>
                </a:solidFill>
                <a:effectLst/>
                <a:uLnTx/>
                <a:uFillTx/>
                <a:latin typeface="Gill Sans MT" panose="020B0502020104020203"/>
                <a:ea typeface="+mn-ea"/>
                <a:cs typeface="+mn-cs"/>
              </a:rPr>
              <a:t>Washington DC</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9DA5"/>
              </a:solidFill>
              <a:effectLst/>
              <a:uLnTx/>
              <a:uFillTx/>
              <a:latin typeface="Gill Sans MT" panose="020B0502020104020203"/>
              <a:ea typeface="+mn-ea"/>
              <a:cs typeface="+mn-cs"/>
            </a:endParaRPr>
          </a:p>
          <a:p>
            <a:pPr lvl="0"/>
            <a:r>
              <a:rPr lang="en-GB" sz="1200" dirty="0">
                <a:solidFill>
                  <a:srgbClr val="595959"/>
                </a:solidFill>
              </a:rPr>
              <a:t>Washington DC has a network of cooling centres that are opened during heat emergencies (defined here as heat index above 95 degrees F). Cooling centres include libraries, pools, splash pads, senior citizen centres, recreation centres, and homeless centres. During heat emergencies hours are extended at designated cooling centres. </a:t>
            </a:r>
          </a:p>
        </p:txBody>
      </p:sp>
      <p:pic>
        <p:nvPicPr>
          <p:cNvPr id="13" name="Picture 12">
            <a:extLst>
              <a:ext uri="{FF2B5EF4-FFF2-40B4-BE49-F238E27FC236}">
                <a16:creationId xmlns:a16="http://schemas.microsoft.com/office/drawing/2014/main" id="{C831A473-B9FE-6E42-8F83-3925624042B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710947" y="1396637"/>
            <a:ext cx="2884439" cy="2211552"/>
          </a:xfrm>
          <a:prstGeom prst="rect">
            <a:avLst/>
          </a:prstGeom>
          <a:ln>
            <a:solidFill>
              <a:schemeClr val="tx1">
                <a:lumMod val="50000"/>
                <a:lumOff val="50000"/>
              </a:schemeClr>
            </a:solidFill>
          </a:ln>
        </p:spPr>
      </p:pic>
      <p:sp>
        <p:nvSpPr>
          <p:cNvPr id="14" name="TextBox 13">
            <a:extLst>
              <a:ext uri="{FF2B5EF4-FFF2-40B4-BE49-F238E27FC236}">
                <a16:creationId xmlns:a16="http://schemas.microsoft.com/office/drawing/2014/main" id="{9118C88B-7EB9-A84C-8DFD-26A785A103ED}"/>
              </a:ext>
            </a:extLst>
          </p:cNvPr>
          <p:cNvSpPr txBox="1"/>
          <p:nvPr/>
        </p:nvSpPr>
        <p:spPr>
          <a:xfrm>
            <a:off x="3626303" y="3747173"/>
            <a:ext cx="2969083" cy="369332"/>
          </a:xfrm>
          <a:prstGeom prst="rect">
            <a:avLst/>
          </a:prstGeom>
          <a:noFill/>
        </p:spPr>
        <p:txBody>
          <a:bodyPr wrap="none" rtlCol="0">
            <a:spAutoFit/>
          </a:bodyPr>
          <a:lstStyle/>
          <a:p>
            <a:pPr marL="171450" indent="-171450">
              <a:buFont typeface="Wingdings" pitchFamily="2" charset="2"/>
              <a:buChar char="à"/>
            </a:pPr>
            <a:r>
              <a:rPr lang="en-GB" sz="900" dirty="0">
                <a:hlinkClick r:id="rId4"/>
              </a:rPr>
              <a:t>https://maps.nyc.gov/oem/cc/</a:t>
            </a:r>
            <a:endParaRPr lang="en-GB" sz="900" dirty="0"/>
          </a:p>
          <a:p>
            <a:pPr marL="171450" indent="-171450">
              <a:buFont typeface="Wingdings" pitchFamily="2" charset="2"/>
              <a:buChar char="à"/>
            </a:pPr>
            <a:r>
              <a:rPr lang="en-US" sz="900" dirty="0">
                <a:hlinkClick r:id="rId5"/>
              </a:rPr>
              <a:t>https://www1.nyc.gov/site/em/ready/extreme-heat.page</a:t>
            </a:r>
            <a:r>
              <a:rPr lang="en-US" sz="900" dirty="0"/>
              <a:t> </a:t>
            </a:r>
          </a:p>
        </p:txBody>
      </p:sp>
      <p:pic>
        <p:nvPicPr>
          <p:cNvPr id="15" name="Picture 14" descr="A close up of a map&#10;&#10;Description automatically generated">
            <a:extLst>
              <a:ext uri="{FF2B5EF4-FFF2-40B4-BE49-F238E27FC236}">
                <a16:creationId xmlns:a16="http://schemas.microsoft.com/office/drawing/2014/main" id="{D621F47F-D5F1-5B4F-8B4E-1459727B414D}"/>
              </a:ext>
            </a:extLst>
          </p:cNvPr>
          <p:cNvPicPr>
            <a:picLocks noChangeAspect="1"/>
          </p:cNvPicPr>
          <p:nvPr/>
        </p:nvPicPr>
        <p:blipFill>
          <a:blip r:embed="rId6"/>
          <a:stretch>
            <a:fillRect/>
          </a:stretch>
        </p:blipFill>
        <p:spPr>
          <a:xfrm>
            <a:off x="426351" y="4549435"/>
            <a:ext cx="2916378" cy="1799650"/>
          </a:xfrm>
          <a:prstGeom prst="rect">
            <a:avLst/>
          </a:prstGeom>
          <a:ln>
            <a:solidFill>
              <a:schemeClr val="tx1">
                <a:lumMod val="50000"/>
                <a:lumOff val="50000"/>
              </a:schemeClr>
            </a:solidFill>
          </a:ln>
        </p:spPr>
      </p:pic>
      <p:sp>
        <p:nvSpPr>
          <p:cNvPr id="16" name="TextBox 15">
            <a:extLst>
              <a:ext uri="{FF2B5EF4-FFF2-40B4-BE49-F238E27FC236}">
                <a16:creationId xmlns:a16="http://schemas.microsoft.com/office/drawing/2014/main" id="{DFFAB724-5A2E-BF48-B2F0-19B7CA618969}"/>
              </a:ext>
            </a:extLst>
          </p:cNvPr>
          <p:cNvSpPr txBox="1"/>
          <p:nvPr/>
        </p:nvSpPr>
        <p:spPr>
          <a:xfrm>
            <a:off x="404446" y="6428072"/>
            <a:ext cx="3221857" cy="707886"/>
          </a:xfrm>
          <a:prstGeom prst="rect">
            <a:avLst/>
          </a:prstGeom>
          <a:noFill/>
        </p:spPr>
        <p:txBody>
          <a:bodyPr wrap="square" rtlCol="0">
            <a:spAutoFit/>
          </a:bodyPr>
          <a:lstStyle/>
          <a:p>
            <a:r>
              <a:rPr lang="en-US" sz="1000" dirty="0">
                <a:sym typeface="Wingdings" pitchFamily="2" charset="2"/>
              </a:rPr>
              <a:t> </a:t>
            </a:r>
            <a:r>
              <a:rPr lang="en-GB" sz="1000" dirty="0">
                <a:hlinkClick r:id="rId7"/>
              </a:rPr>
              <a:t>https://www.toronto.ca/community-people/health-wellness-care/health-programs-advice/hot-weather/cool-spaces-near-you/#location=&amp;lat=43.770412&amp;lng=-79.278030</a:t>
            </a:r>
            <a:endParaRPr lang="en-US" sz="1000" dirty="0"/>
          </a:p>
        </p:txBody>
      </p:sp>
      <p:pic>
        <p:nvPicPr>
          <p:cNvPr id="17" name="Picture 16" descr="A close up of text on a white background&#10;&#10;Description automatically generated">
            <a:extLst>
              <a:ext uri="{FF2B5EF4-FFF2-40B4-BE49-F238E27FC236}">
                <a16:creationId xmlns:a16="http://schemas.microsoft.com/office/drawing/2014/main" id="{F8C9F624-470F-484A-ACF2-E94B2422539F}"/>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534875" y="7752735"/>
            <a:ext cx="3060511" cy="1253189"/>
          </a:xfrm>
          <a:prstGeom prst="rect">
            <a:avLst/>
          </a:prstGeom>
          <a:ln>
            <a:solidFill>
              <a:schemeClr val="tx1">
                <a:lumMod val="50000"/>
                <a:lumOff val="50000"/>
              </a:schemeClr>
            </a:solidFill>
          </a:ln>
        </p:spPr>
      </p:pic>
      <p:sp>
        <p:nvSpPr>
          <p:cNvPr id="18" name="TextBox 17">
            <a:extLst>
              <a:ext uri="{FF2B5EF4-FFF2-40B4-BE49-F238E27FC236}">
                <a16:creationId xmlns:a16="http://schemas.microsoft.com/office/drawing/2014/main" id="{07F1D665-009C-2645-B008-9E46D8E77E47}"/>
              </a:ext>
            </a:extLst>
          </p:cNvPr>
          <p:cNvSpPr txBox="1"/>
          <p:nvPr/>
        </p:nvSpPr>
        <p:spPr>
          <a:xfrm>
            <a:off x="3493369" y="9089590"/>
            <a:ext cx="3102017" cy="369332"/>
          </a:xfrm>
          <a:prstGeom prst="rect">
            <a:avLst/>
          </a:prstGeom>
          <a:noFill/>
        </p:spPr>
        <p:txBody>
          <a:bodyPr wrap="square" rtlCol="0">
            <a:spAutoFit/>
          </a:bodyPr>
          <a:lstStyle/>
          <a:p>
            <a:r>
              <a:rPr lang="en-US" sz="900" dirty="0">
                <a:sym typeface="Wingdings" pitchFamily="2" charset="2"/>
              </a:rPr>
              <a:t></a:t>
            </a:r>
            <a:r>
              <a:rPr lang="en-GB" sz="900" dirty="0">
                <a:hlinkClick r:id="rId9"/>
              </a:rPr>
              <a:t>https://dcgis.maps.arcgis.com/apps/webappviewer/index.html?id=c975110d05a24acba55f65eef283e05b</a:t>
            </a:r>
            <a:r>
              <a:rPr lang="en-GB" sz="900" dirty="0"/>
              <a:t> </a:t>
            </a:r>
            <a:endParaRPr lang="en-US" sz="900" dirty="0"/>
          </a:p>
        </p:txBody>
      </p:sp>
    </p:spTree>
    <p:extLst>
      <p:ext uri="{BB962C8B-B14F-4D97-AF65-F5344CB8AC3E}">
        <p14:creationId xmlns:p14="http://schemas.microsoft.com/office/powerpoint/2010/main" val="3287152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000" b="1" dirty="0"/>
              <a:t>What is a Cool Space?</a:t>
            </a:r>
          </a:p>
        </p:txBody>
      </p:sp>
      <p:sp>
        <p:nvSpPr>
          <p:cNvPr id="3" name="Content Placeholder 2"/>
          <p:cNvSpPr>
            <a:spLocks noGrp="1"/>
          </p:cNvSpPr>
          <p:nvPr>
            <p:ph idx="1"/>
          </p:nvPr>
        </p:nvSpPr>
        <p:spPr>
          <a:xfrm>
            <a:off x="1204534" y="3810510"/>
            <a:ext cx="4453316" cy="5338128"/>
          </a:xfrm>
        </p:spPr>
        <p:txBody>
          <a:bodyPr vert="horz" lIns="91440" tIns="45720" rIns="91440" bIns="45720" rtlCol="0" anchor="t">
            <a:normAutofit fontScale="92500" lnSpcReduction="10000"/>
          </a:bodyPr>
          <a:lstStyle/>
          <a:p>
            <a:r>
              <a:rPr lang="en-GB" dirty="0"/>
              <a:t>Cool Spaces are public or private spaces within a city, which are open to the public; and designed to provide residents in a borough, including those with no fixed abode and those who don’t have the adaptive cooling facilities in their homes, with temporary respite from high temperatures. </a:t>
            </a:r>
          </a:p>
          <a:p>
            <a:r>
              <a:rPr lang="en-GB" dirty="0"/>
              <a:t>Cool Spaces will be designated by boroughs, community groups, faith- based organisations and other organisations based on predetermined criteria,( established following consultation on the criteria with a diverse group of stakeholders) and can include outdoor areas or parts of buildings open to the public during designated heat emergencies.   </a:t>
            </a:r>
          </a:p>
          <a:p>
            <a:r>
              <a:rPr lang="en-GB" dirty="0"/>
              <a:t>This summer, as with last summer, the Greater London Authority’s (GLA)  together with partners is seeking to establish a network of  cool spaces across the city that is accessible to all Londoners. During summer heatwaves, there is a need for spaces in the city where members of the public can rest from the heat and cool down.</a:t>
            </a:r>
          </a:p>
          <a:p>
            <a:r>
              <a:rPr lang="en-GB" dirty="0"/>
              <a:t>The idea of a cool space is to complement the guidance in the UK Health Security Agency and NHS England Heatwave Plan for England</a:t>
            </a:r>
            <a:r>
              <a:rPr lang="en-GB" dirty="0">
                <a:latin typeface="Gill Sans MT" panose="020B0502020104020203" pitchFamily="34" charset="0"/>
              </a:rPr>
              <a:t>. </a:t>
            </a:r>
            <a:r>
              <a:rPr lang="en-GB" dirty="0"/>
              <a:t>Whilst the Heatwave Plan encourages people to stay at home during a heatwave, there will be Londoners who are caught up outside in the city during heatwaves, whilst going about their day-to-day lives. The cool spaces are designed to provide a short period of retreat  during these times. </a:t>
            </a:r>
          </a:p>
          <a:p>
            <a:r>
              <a:rPr lang="en-GB" dirty="0"/>
              <a:t>Certain groups have specific medical advice to take during heatwaves. This initiative is not intended to replace any medical advice, and if people are unsure, they should consult their GP/ a medical professional. </a:t>
            </a:r>
          </a:p>
        </p:txBody>
      </p:sp>
      <p:sp>
        <p:nvSpPr>
          <p:cNvPr id="4" name="Slide Number Placeholder 3"/>
          <p:cNvSpPr>
            <a:spLocks noGrp="1"/>
          </p:cNvSpPr>
          <p:nvPr>
            <p:ph type="sldNum" sz="quarter" idx="12"/>
          </p:nvPr>
        </p:nvSpPr>
        <p:spPr/>
        <p:txBody>
          <a:bodyPr/>
          <a:lstStyle/>
          <a:p>
            <a:fld id="{2AF28504-5604-7D49-8033-926EE8DE9CC1}" type="slidenum">
              <a:rPr lang="en-US" smtClean="0"/>
              <a:t>2</a:t>
            </a:fld>
            <a:endParaRPr lang="en-US" dirty="0"/>
          </a:p>
        </p:txBody>
      </p:sp>
      <p:pic>
        <p:nvPicPr>
          <p:cNvPr id="205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1329" y="372221"/>
            <a:ext cx="2879725" cy="14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0726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8D5FA-BE29-4645-9F64-9EF06FE8C8D0}"/>
              </a:ext>
            </a:extLst>
          </p:cNvPr>
          <p:cNvSpPr>
            <a:spLocks noGrp="1"/>
          </p:cNvSpPr>
          <p:nvPr>
            <p:ph type="title"/>
          </p:nvPr>
        </p:nvSpPr>
        <p:spPr>
          <a:xfrm>
            <a:off x="1204534" y="1147482"/>
            <a:ext cx="4453316" cy="1882589"/>
          </a:xfrm>
        </p:spPr>
        <p:txBody>
          <a:bodyPr>
            <a:normAutofit/>
          </a:bodyPr>
          <a:lstStyle/>
          <a:p>
            <a:br>
              <a:rPr lang="en-GB" sz="2000" b="1" dirty="0"/>
            </a:br>
            <a:r>
              <a:rPr lang="en-GB" sz="2000" b="1" dirty="0"/>
              <a:t>How Should a Cool Space be Selected?</a:t>
            </a:r>
          </a:p>
        </p:txBody>
      </p:sp>
      <p:sp>
        <p:nvSpPr>
          <p:cNvPr id="3" name="Content Placeholder 2">
            <a:extLst>
              <a:ext uri="{FF2B5EF4-FFF2-40B4-BE49-F238E27FC236}">
                <a16:creationId xmlns:a16="http://schemas.microsoft.com/office/drawing/2014/main" id="{FC84DE95-A276-4DCB-A509-AFDE4791F1B0}"/>
              </a:ext>
            </a:extLst>
          </p:cNvPr>
          <p:cNvSpPr>
            <a:spLocks noGrp="1"/>
          </p:cNvSpPr>
          <p:nvPr>
            <p:ph idx="1"/>
          </p:nvPr>
        </p:nvSpPr>
        <p:spPr>
          <a:xfrm>
            <a:off x="1092200" y="3187700"/>
            <a:ext cx="4686300" cy="6322060"/>
          </a:xfrm>
        </p:spPr>
        <p:txBody>
          <a:bodyPr vert="horz" lIns="91440" tIns="45720" rIns="91440" bIns="45720" rtlCol="0" anchor="t">
            <a:noAutofit/>
          </a:bodyPr>
          <a:lstStyle/>
          <a:p>
            <a:r>
              <a:rPr lang="en-GB" sz="1200" dirty="0"/>
              <a:t>Cool Spaces are proposed to the GLA by boroughs and other organisations – the Cool Space Providers – through a registration process, and later selected by the GLA.</a:t>
            </a:r>
          </a:p>
          <a:p>
            <a:r>
              <a:rPr lang="en-GB" sz="1200" dirty="0"/>
              <a:t>Cool spaces may include both outdoor spaces and spaces within buildings. They could include shaded open spaces ( for example,  parks, green spaces etc), cultural institutions ( for example, museums, theatres, etc.), libraries,  places of worship, community centres, recreational and civic amenities such as gyms, health services, shops, among others.</a:t>
            </a:r>
          </a:p>
          <a:p>
            <a:r>
              <a:rPr lang="en-GB" sz="1200" dirty="0"/>
              <a:t>Organisations  which are interested in hosting one or more cool space/s should fill in an online application form during the registration period which ends on 30th April,2021.</a:t>
            </a:r>
          </a:p>
          <a:p>
            <a:r>
              <a:rPr lang="en-GB" sz="1200" dirty="0"/>
              <a:t>The questions in the form were designed by the GLA and partners to address a set of characteristics that make an indoor or outdoor site appropriate to be used as a cool space.</a:t>
            </a:r>
          </a:p>
          <a:p>
            <a:r>
              <a:rPr lang="en-GB" sz="1200" dirty="0"/>
              <a:t>The information </a:t>
            </a:r>
            <a:r>
              <a:rPr lang="en-GB" sz="1200" dirty="0">
                <a:solidFill>
                  <a:schemeClr val="tx1"/>
                </a:solidFill>
              </a:rPr>
              <a:t>submitted by cool space providers will be used by the Cool Spaces Project Steering Group to designate a network of London cool spaces. This network will include a tiered system of </a:t>
            </a:r>
            <a:r>
              <a:rPr lang="en-GB" sz="1200" dirty="0"/>
              <a:t>cool spaces with different types and characteristics.  The designation will follow criteria developed by the GLA and partners, based on expert advice and international best practice. The criteria will be shared with providers and made available to the public for transparency.   </a:t>
            </a:r>
          </a:p>
          <a:p>
            <a:pPr marL="0" indent="0">
              <a:buNone/>
            </a:pPr>
            <a:endParaRPr lang="en-GB" sz="1400" dirty="0">
              <a:highlight>
                <a:srgbClr val="FF0000"/>
              </a:highlight>
            </a:endParaRPr>
          </a:p>
          <a:p>
            <a:pPr marL="0" indent="0">
              <a:buNone/>
            </a:pPr>
            <a:endParaRPr lang="en-GB" sz="1400" dirty="0"/>
          </a:p>
          <a:p>
            <a:endParaRPr lang="en-GB" sz="1400" dirty="0"/>
          </a:p>
          <a:p>
            <a:endParaRPr lang="en-GB" sz="1400" dirty="0"/>
          </a:p>
          <a:p>
            <a:endParaRPr lang="en-GB" sz="1400" dirty="0"/>
          </a:p>
          <a:p>
            <a:endParaRPr lang="en-GB" sz="1400" dirty="0"/>
          </a:p>
        </p:txBody>
      </p:sp>
      <p:sp>
        <p:nvSpPr>
          <p:cNvPr id="4" name="Slide Number Placeholder 3">
            <a:extLst>
              <a:ext uri="{FF2B5EF4-FFF2-40B4-BE49-F238E27FC236}">
                <a16:creationId xmlns:a16="http://schemas.microsoft.com/office/drawing/2014/main" id="{049C7AFA-F16C-40F0-A55A-67AAD6F641D9}"/>
              </a:ext>
            </a:extLst>
          </p:cNvPr>
          <p:cNvSpPr>
            <a:spLocks noGrp="1"/>
          </p:cNvSpPr>
          <p:nvPr>
            <p:ph type="sldNum" sz="quarter" idx="12"/>
          </p:nvPr>
        </p:nvSpPr>
        <p:spPr/>
        <p:txBody>
          <a:bodyPr/>
          <a:lstStyle/>
          <a:p>
            <a:fld id="{2AF28504-5604-7D49-8033-926EE8DE9CC1}" type="slidenum">
              <a:rPr lang="en-US" smtClean="0"/>
              <a:t>3</a:t>
            </a:fld>
            <a:endParaRPr lang="en-US" dirty="0"/>
          </a:p>
        </p:txBody>
      </p:sp>
      <p:pic>
        <p:nvPicPr>
          <p:cNvPr id="410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7834" y="324317"/>
            <a:ext cx="2879725" cy="14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8757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78603-270B-4491-BB28-E29A2D6F4546}"/>
              </a:ext>
            </a:extLst>
          </p:cNvPr>
          <p:cNvSpPr>
            <a:spLocks noGrp="1"/>
          </p:cNvSpPr>
          <p:nvPr>
            <p:ph type="title"/>
          </p:nvPr>
        </p:nvSpPr>
        <p:spPr>
          <a:xfrm>
            <a:off x="1204534" y="753035"/>
            <a:ext cx="4453316" cy="2043953"/>
          </a:xfrm>
        </p:spPr>
        <p:txBody>
          <a:bodyPr>
            <a:normAutofit/>
          </a:bodyPr>
          <a:lstStyle/>
          <a:p>
            <a:r>
              <a:rPr lang="en-GB" sz="2000" b="1" dirty="0"/>
              <a:t>When should they open/Close?</a:t>
            </a:r>
          </a:p>
        </p:txBody>
      </p:sp>
      <p:sp>
        <p:nvSpPr>
          <p:cNvPr id="3" name="Content Placeholder 2">
            <a:extLst>
              <a:ext uri="{FF2B5EF4-FFF2-40B4-BE49-F238E27FC236}">
                <a16:creationId xmlns:a16="http://schemas.microsoft.com/office/drawing/2014/main" id="{08984597-F656-42D9-A03E-1D4AC4CCE78D}"/>
              </a:ext>
            </a:extLst>
          </p:cNvPr>
          <p:cNvSpPr>
            <a:spLocks noGrp="1"/>
          </p:cNvSpPr>
          <p:nvPr>
            <p:ph idx="1"/>
          </p:nvPr>
        </p:nvSpPr>
        <p:spPr>
          <a:xfrm>
            <a:off x="1204534" y="2943448"/>
            <a:ext cx="4520702" cy="3573357"/>
          </a:xfrm>
        </p:spPr>
        <p:txBody>
          <a:bodyPr vert="horz" lIns="91440" tIns="45720" rIns="91440" bIns="45720" rtlCol="0" anchor="t">
            <a:noAutofit/>
          </a:bodyPr>
          <a:lstStyle/>
          <a:p>
            <a:pPr marL="0" indent="0">
              <a:buNone/>
            </a:pPr>
            <a:endParaRPr lang="en-GB" sz="1400" dirty="0"/>
          </a:p>
          <a:p>
            <a:r>
              <a:rPr lang="en-GB" sz="1200" dirty="0"/>
              <a:t>The places must be willing to be promoted as a ‘Cool Space’, opened during the period that the UK Health Security Agency and NHS England Heatwave Plan for England is in operation from (1</a:t>
            </a:r>
            <a:r>
              <a:rPr lang="en-GB" sz="1200" baseline="30000" dirty="0"/>
              <a:t>st</a:t>
            </a:r>
            <a:r>
              <a:rPr lang="en-GB" sz="1200" dirty="0"/>
              <a:t> to  June -15</a:t>
            </a:r>
            <a:r>
              <a:rPr lang="en-GB" sz="1200" baseline="30000" dirty="0"/>
              <a:t>th</a:t>
            </a:r>
            <a:r>
              <a:rPr lang="en-GB" sz="1200" dirty="0"/>
              <a:t> September, annually),.</a:t>
            </a:r>
          </a:p>
          <a:p>
            <a:r>
              <a:rPr lang="en-GB" sz="1200" dirty="0"/>
              <a:t>The Mayor’s Hot Weather Alerts’ protocol is issued when heatwave levels 2/3 are triggered as defined in the NHS Heatwave Plan. Please go to the link for more information on this:- </a:t>
            </a:r>
            <a:r>
              <a:rPr lang="en-GB" sz="1200" u="sng" dirty="0">
                <a:hlinkClick r:id="rId2"/>
              </a:rPr>
              <a:t>https://www.gov.uk/government/publications/heatwave-plan-for-england</a:t>
            </a:r>
            <a:r>
              <a:rPr lang="en-GB" sz="1200" dirty="0"/>
              <a:t>. Expected to be updated for 2022.</a:t>
            </a:r>
          </a:p>
          <a:p>
            <a:pPr lvl="0"/>
            <a:r>
              <a:rPr lang="en-GB" sz="1200" dirty="0"/>
              <a:t>The Mayor’s alerts are accompanied by advice on what Londoners can do to protect themselves and those ‘at risk’ during the heatwave period such as by those who are elderly, the very young, those with pre-existing conditions and the homeless. The protocol will include information on where cools spaces can be found.  </a:t>
            </a:r>
          </a:p>
        </p:txBody>
      </p:sp>
      <p:sp>
        <p:nvSpPr>
          <p:cNvPr id="4" name="Slide Number Placeholder 3">
            <a:extLst>
              <a:ext uri="{FF2B5EF4-FFF2-40B4-BE49-F238E27FC236}">
                <a16:creationId xmlns:a16="http://schemas.microsoft.com/office/drawing/2014/main" id="{B41ADE35-B924-46CD-8B4C-AB8902D28ED3}"/>
              </a:ext>
            </a:extLst>
          </p:cNvPr>
          <p:cNvSpPr>
            <a:spLocks noGrp="1"/>
          </p:cNvSpPr>
          <p:nvPr>
            <p:ph type="sldNum" sz="quarter" idx="12"/>
          </p:nvPr>
        </p:nvSpPr>
        <p:spPr/>
        <p:txBody>
          <a:bodyPr/>
          <a:lstStyle/>
          <a:p>
            <a:fld id="{2AF28504-5604-7D49-8033-926EE8DE9CC1}" type="slidenum">
              <a:rPr lang="en-US" smtClean="0"/>
              <a:t>4</a:t>
            </a:fld>
            <a:endParaRPr lang="en-US" dirty="0"/>
          </a:p>
        </p:txBody>
      </p:sp>
      <p:pic>
        <p:nvPicPr>
          <p:cNvPr id="512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6469" y="172944"/>
            <a:ext cx="2879725" cy="14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4175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41ADE35-B924-46CD-8B4C-AB8902D28ED3}"/>
              </a:ext>
            </a:extLst>
          </p:cNvPr>
          <p:cNvSpPr>
            <a:spLocks noGrp="1"/>
          </p:cNvSpPr>
          <p:nvPr>
            <p:ph type="sldNum" sz="quarter" idx="12"/>
          </p:nvPr>
        </p:nvSpPr>
        <p:spPr/>
        <p:txBody>
          <a:bodyPr/>
          <a:lstStyle/>
          <a:p>
            <a:fld id="{2AF28504-5604-7D49-8033-926EE8DE9CC1}" type="slidenum">
              <a:rPr lang="en-US" smtClean="0"/>
              <a:t>5</a:t>
            </a:fld>
            <a:endParaRPr lang="en-US" dirty="0"/>
          </a:p>
        </p:txBody>
      </p:sp>
      <p:sp>
        <p:nvSpPr>
          <p:cNvPr id="6" name="Rectangle 5">
            <a:extLst>
              <a:ext uri="{FF2B5EF4-FFF2-40B4-BE49-F238E27FC236}">
                <a16:creationId xmlns:a16="http://schemas.microsoft.com/office/drawing/2014/main" id="{06E1A752-1403-4A2E-B60E-552C274727FC}"/>
              </a:ext>
            </a:extLst>
          </p:cNvPr>
          <p:cNvSpPr/>
          <p:nvPr/>
        </p:nvSpPr>
        <p:spPr>
          <a:xfrm>
            <a:off x="1245945" y="3350199"/>
            <a:ext cx="4300008" cy="2308324"/>
          </a:xfrm>
          <a:prstGeom prst="rect">
            <a:avLst/>
          </a:prstGeom>
        </p:spPr>
        <p:txBody>
          <a:bodyPr wrap="square">
            <a:spAutoFit/>
          </a:bodyPr>
          <a:lstStyle/>
          <a:p>
            <a:r>
              <a:rPr lang="en-GB" sz="1200" dirty="0"/>
              <a:t>The cool space can be located at any site/building that fulfils the designated criteria. Cool spaces can be indoor and/or outdoor spaces.</a:t>
            </a:r>
          </a:p>
          <a:p>
            <a:endParaRPr lang="en-GB" sz="1200" dirty="0"/>
          </a:p>
          <a:p>
            <a:r>
              <a:rPr lang="en-GB" sz="1200" dirty="0"/>
              <a:t>Once the registration process is complete, the cool spaces will be shared with the public through an online map. </a:t>
            </a:r>
          </a:p>
          <a:p>
            <a:endParaRPr lang="en-GB" sz="1200" dirty="0"/>
          </a:p>
          <a:p>
            <a:r>
              <a:rPr lang="en-GB" sz="1200" dirty="0"/>
              <a:t>The map will include other relevant features/information. The full mapped information is still under development but may include location of water fountains and other places where Londoners can refill their water bottles as well as areas with higher heat risk/vulnerability in the city.</a:t>
            </a:r>
          </a:p>
        </p:txBody>
      </p:sp>
      <p:pic>
        <p:nvPicPr>
          <p:cNvPr id="512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6469" y="172944"/>
            <a:ext cx="2879725" cy="14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a:extLst>
              <a:ext uri="{FF2B5EF4-FFF2-40B4-BE49-F238E27FC236}">
                <a16:creationId xmlns:a16="http://schemas.microsoft.com/office/drawing/2014/main" id="{378279A0-2189-442B-B924-DFCDF1130797}"/>
              </a:ext>
            </a:extLst>
          </p:cNvPr>
          <p:cNvSpPr>
            <a:spLocks noGrp="1"/>
          </p:cNvSpPr>
          <p:nvPr>
            <p:ph type="title"/>
          </p:nvPr>
        </p:nvSpPr>
        <p:spPr/>
        <p:txBody>
          <a:bodyPr/>
          <a:lstStyle/>
          <a:p>
            <a:r>
              <a:rPr lang="en-GB" sz="1800" b="1" dirty="0"/>
              <a:t>Where Should they be Located? How Will Londoners know where to find a cool space?</a:t>
            </a:r>
            <a:endParaRPr lang="en-GB" dirty="0"/>
          </a:p>
        </p:txBody>
      </p:sp>
    </p:spTree>
    <p:extLst>
      <p:ext uri="{BB962C8B-B14F-4D97-AF65-F5344CB8AC3E}">
        <p14:creationId xmlns:p14="http://schemas.microsoft.com/office/powerpoint/2010/main" val="2169037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32719-13A6-4747-9925-92B1F6587BB0}"/>
              </a:ext>
            </a:extLst>
          </p:cNvPr>
          <p:cNvSpPr>
            <a:spLocks noGrp="1"/>
          </p:cNvSpPr>
          <p:nvPr>
            <p:ph type="title"/>
          </p:nvPr>
        </p:nvSpPr>
        <p:spPr>
          <a:xfrm>
            <a:off x="1202342" y="790699"/>
            <a:ext cx="4453316" cy="769160"/>
          </a:xfrm>
        </p:spPr>
        <p:txBody>
          <a:bodyPr>
            <a:normAutofit fontScale="90000"/>
          </a:bodyPr>
          <a:lstStyle/>
          <a:p>
            <a:r>
              <a:rPr lang="en-GB" sz="2000" b="1" dirty="0"/>
              <a:t>What should they provide?</a:t>
            </a:r>
          </a:p>
        </p:txBody>
      </p:sp>
      <p:sp>
        <p:nvSpPr>
          <p:cNvPr id="3" name="Content Placeholder 2">
            <a:extLst>
              <a:ext uri="{FF2B5EF4-FFF2-40B4-BE49-F238E27FC236}">
                <a16:creationId xmlns:a16="http://schemas.microsoft.com/office/drawing/2014/main" id="{657D0DAD-8DB7-44EB-82A2-D79EE7CE404E}"/>
              </a:ext>
            </a:extLst>
          </p:cNvPr>
          <p:cNvSpPr>
            <a:spLocks noGrp="1"/>
          </p:cNvSpPr>
          <p:nvPr>
            <p:ph idx="1"/>
          </p:nvPr>
        </p:nvSpPr>
        <p:spPr>
          <a:xfrm>
            <a:off x="888999" y="1792941"/>
            <a:ext cx="5565405" cy="7188499"/>
          </a:xfrm>
        </p:spPr>
        <p:txBody>
          <a:bodyPr vert="horz" lIns="91440" tIns="45720" rIns="91440" bIns="45720" rtlCol="0" anchor="t">
            <a:noAutofit/>
          </a:bodyPr>
          <a:lstStyle/>
          <a:p>
            <a:r>
              <a:rPr lang="en-GB" sz="1200" dirty="0"/>
              <a:t>A cool space is expected to open/close during its own planned opening/closing hours.  Ideally it would be open from at least 10:00 to 17:00 hours during weekdays, with weekend openings where possible, however, there shouldn’t be any expectations such as the need for extra staff, extended opening hours, resources etc.  People using a cool space should be able to spend time at no cost to recuperate from the heat. The GLA will establish a map showing where the cool spaces are located.</a:t>
            </a:r>
          </a:p>
          <a:p>
            <a:r>
              <a:rPr lang="en-GB" sz="1200" dirty="0"/>
              <a:t>Cool spaces, whether indoor or outdoor, should provide cooling during a hot day.</a:t>
            </a:r>
          </a:p>
          <a:p>
            <a:r>
              <a:rPr lang="en-GB" sz="1200" dirty="0"/>
              <a:t>For outdoor cool spaces, shading is an important element. Shading can be natural (e.g. from trees) or from other elements such as umbrellas and should provide shaded cover for most of the day.  Shaded seating enables people to sit down and take refuge in an outdoor space during hot weather.  The London </a:t>
            </a:r>
            <a:r>
              <a:rPr lang="en-GB" sz="1200" dirty="0">
                <a:hlinkClick r:id="rId2"/>
              </a:rPr>
              <a:t>Tree canopy cover map</a:t>
            </a:r>
            <a:r>
              <a:rPr lang="en-GB" sz="1200" dirty="0"/>
              <a:t> can be used to provide an indication of the level of natural shading in London’s outdoor areas. Please note that canopy cover does not highlight aspects such as tree maturity, disturbance, pests or disease.  </a:t>
            </a:r>
          </a:p>
          <a:p>
            <a:r>
              <a:rPr lang="en-GB" sz="1200" dirty="0"/>
              <a:t>In indoor spaces, cooling can be achieved through natural ventilation or cooling systems such as air conditioning or fans. But the cooling capacity depends on other building characteristics, such as construction materials and exposure to sunlight. </a:t>
            </a:r>
          </a:p>
          <a:p>
            <a:r>
              <a:rPr lang="en-GB" sz="1200" dirty="0"/>
              <a:t>Cool spaces are intended to complement the guidance in the UK Health Security Agency and NHS England Heatwave Plan for England</a:t>
            </a:r>
            <a:r>
              <a:rPr lang="en-GB" sz="1200" dirty="0">
                <a:ea typeface="+mn-lt"/>
                <a:cs typeface="+mn-lt"/>
              </a:rPr>
              <a:t>. </a:t>
            </a:r>
            <a:r>
              <a:rPr lang="en-GB" sz="1200" dirty="0"/>
              <a:t>Whilst the Heatwave Plan encourages people to stay at home during a heatwave, there will be Londoners who are ‘caught up’ in a heatwave on their way to and from a routine medical appointment/work/school/shopping etc. The cool spaces are designed to provide a short period of refuge during these times. Certain groups have specific medical advice to take during heatwaves. This initiative is not intended to replace any medical advice,  If people are unsure, they should consult their GP/ a medical professional.</a:t>
            </a:r>
          </a:p>
          <a:p>
            <a:r>
              <a:rPr lang="en-GB" sz="1200" dirty="0"/>
              <a:t>If a person falls ill during the time, they are using the cool space, the response will be the same as would be followed whether the space is designated a cool space or not.</a:t>
            </a:r>
          </a:p>
          <a:p>
            <a:endParaRPr lang="en-GB" dirty="0"/>
          </a:p>
          <a:p>
            <a:endParaRPr lang="en-GB" dirty="0"/>
          </a:p>
          <a:p>
            <a:endParaRPr lang="en-GB" dirty="0"/>
          </a:p>
          <a:p>
            <a:pPr lvl="0"/>
            <a:endParaRPr lang="en-GB" dirty="0"/>
          </a:p>
          <a:p>
            <a:pPr marL="0" indent="0">
              <a:buNone/>
            </a:pPr>
            <a:endParaRPr lang="en-GB" dirty="0"/>
          </a:p>
        </p:txBody>
      </p:sp>
      <p:sp>
        <p:nvSpPr>
          <p:cNvPr id="4" name="Slide Number Placeholder 3">
            <a:extLst>
              <a:ext uri="{FF2B5EF4-FFF2-40B4-BE49-F238E27FC236}">
                <a16:creationId xmlns:a16="http://schemas.microsoft.com/office/drawing/2014/main" id="{BD6BD46F-B5D0-4517-9B22-5832369204FD}"/>
              </a:ext>
            </a:extLst>
          </p:cNvPr>
          <p:cNvSpPr>
            <a:spLocks noGrp="1"/>
          </p:cNvSpPr>
          <p:nvPr>
            <p:ph type="sldNum" sz="quarter" idx="12"/>
          </p:nvPr>
        </p:nvSpPr>
        <p:spPr/>
        <p:txBody>
          <a:bodyPr/>
          <a:lstStyle/>
          <a:p>
            <a:fld id="{2AF28504-5604-7D49-8033-926EE8DE9CC1}" type="slidenum">
              <a:rPr lang="en-US" smtClean="0"/>
              <a:t>6</a:t>
            </a:fld>
            <a:endParaRPr lang="en-US" dirty="0"/>
          </a:p>
        </p:txBody>
      </p:sp>
      <p:sp>
        <p:nvSpPr>
          <p:cNvPr id="7" name="Rectangle 6">
            <a:extLst>
              <a:ext uri="{FF2B5EF4-FFF2-40B4-BE49-F238E27FC236}">
                <a16:creationId xmlns:a16="http://schemas.microsoft.com/office/drawing/2014/main" id="{8F844E4F-0685-4CCB-9291-5F7192996668}"/>
              </a:ext>
            </a:extLst>
          </p:cNvPr>
          <p:cNvSpPr/>
          <p:nvPr/>
        </p:nvSpPr>
        <p:spPr>
          <a:xfrm rot="10800000" flipV="1">
            <a:off x="1269996" y="6718570"/>
            <a:ext cx="4597327" cy="646331"/>
          </a:xfrm>
          <a:prstGeom prst="rect">
            <a:avLst/>
          </a:prstGeom>
        </p:spPr>
        <p:txBody>
          <a:bodyPr wrap="square">
            <a:spAutoFit/>
          </a:bodyPr>
          <a:lstStyle/>
          <a:p>
            <a:endParaRPr lang="en-GB" dirty="0"/>
          </a:p>
          <a:p>
            <a:endParaRPr lang="en-GB" dirty="0"/>
          </a:p>
        </p:txBody>
      </p:sp>
      <p:pic>
        <p:nvPicPr>
          <p:cNvPr id="614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599" y="366544"/>
            <a:ext cx="2829112" cy="145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4762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000" b="1" dirty="0"/>
              <a:t>The NHS and Public Health England’s Advice and borough Actions during a Heatwave</a:t>
            </a:r>
            <a:endParaRPr lang="en-GB" sz="2000" b="1" dirty="0"/>
          </a:p>
        </p:txBody>
      </p:sp>
      <p:sp>
        <p:nvSpPr>
          <p:cNvPr id="3" name="Content Placeholder 2"/>
          <p:cNvSpPr>
            <a:spLocks noGrp="1"/>
          </p:cNvSpPr>
          <p:nvPr>
            <p:ph idx="1"/>
          </p:nvPr>
        </p:nvSpPr>
        <p:spPr/>
        <p:txBody>
          <a:bodyPr vert="horz" lIns="91440" tIns="45720" rIns="91440" bIns="45720" rtlCol="0" anchor="t">
            <a:normAutofit/>
          </a:bodyPr>
          <a:lstStyle/>
          <a:p>
            <a:r>
              <a:rPr lang="en-US" sz="1200" dirty="0"/>
              <a:t>Public Health England's advice during a heatwave for people with medical conditions is provided in the</a:t>
            </a:r>
            <a:r>
              <a:rPr lang="en-GB" sz="1200" dirty="0"/>
              <a:t> UK Health Security Agency and NHS England Heatwave Plan for England</a:t>
            </a:r>
            <a:r>
              <a:rPr lang="en-GB" sz="1200" dirty="0">
                <a:ea typeface="+mn-lt"/>
                <a:cs typeface="+mn-lt"/>
              </a:rPr>
              <a:t> </a:t>
            </a:r>
            <a:r>
              <a:rPr lang="en-US" sz="1200" dirty="0"/>
              <a:t>:-</a:t>
            </a:r>
          </a:p>
          <a:p>
            <a:r>
              <a:rPr lang="en-GB" sz="1200" u="sng" dirty="0">
                <a:hlinkClick r:id="rId2"/>
              </a:rPr>
              <a:t>https://www.gov.uk/government/publications/</a:t>
            </a:r>
            <a:r>
              <a:rPr lang="en-GB" sz="1200" u="sng">
                <a:hlinkClick r:id="rId2"/>
              </a:rPr>
              <a:t>heatwave-plan-for-england</a:t>
            </a:r>
            <a:r>
              <a:rPr lang="en-GB" sz="1200" u="sng"/>
              <a:t>  Expected </a:t>
            </a:r>
            <a:r>
              <a:rPr lang="en-GB" sz="1200" u="sng" dirty="0"/>
              <a:t>be updated for 2022.</a:t>
            </a:r>
            <a:endParaRPr lang="en-US" sz="1200" dirty="0"/>
          </a:p>
          <a:p>
            <a:r>
              <a:rPr lang="en-US" sz="1200" dirty="0"/>
              <a:t>The Plan also recommends actions that boroughs can take to look after their residents during a heatwave.</a:t>
            </a:r>
            <a:endParaRPr lang="en-US" dirty="0"/>
          </a:p>
          <a:p>
            <a:endParaRPr lang="en-GB" dirty="0"/>
          </a:p>
        </p:txBody>
      </p:sp>
      <p:sp>
        <p:nvSpPr>
          <p:cNvPr id="4" name="Slide Number Placeholder 3"/>
          <p:cNvSpPr>
            <a:spLocks noGrp="1"/>
          </p:cNvSpPr>
          <p:nvPr>
            <p:ph type="sldNum" sz="quarter" idx="12"/>
          </p:nvPr>
        </p:nvSpPr>
        <p:spPr/>
        <p:txBody>
          <a:bodyPr/>
          <a:lstStyle/>
          <a:p>
            <a:fld id="{2AF28504-5604-7D49-8033-926EE8DE9CC1}" type="slidenum">
              <a:rPr lang="en-US" smtClean="0"/>
              <a:t>7</a:t>
            </a:fld>
            <a:endParaRPr lang="en-US" dirty="0"/>
          </a:p>
        </p:txBody>
      </p:sp>
      <p:pic>
        <p:nvPicPr>
          <p:cNvPr id="717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9904" y="511510"/>
            <a:ext cx="2879725" cy="14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4289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105BF-8158-4CDB-A060-413CED91113D}"/>
              </a:ext>
            </a:extLst>
          </p:cNvPr>
          <p:cNvSpPr>
            <a:spLocks noGrp="1"/>
          </p:cNvSpPr>
          <p:nvPr>
            <p:ph type="title"/>
          </p:nvPr>
        </p:nvSpPr>
        <p:spPr/>
        <p:txBody>
          <a:bodyPr/>
          <a:lstStyle/>
          <a:p>
            <a:r>
              <a:rPr lang="en-GB" sz="2000" b="1" dirty="0"/>
              <a:t>REGISTRATION</a:t>
            </a:r>
            <a:br>
              <a:rPr lang="en-GB" sz="2000" dirty="0"/>
            </a:br>
            <a:endParaRPr lang="en-GB" dirty="0"/>
          </a:p>
        </p:txBody>
      </p:sp>
      <p:sp>
        <p:nvSpPr>
          <p:cNvPr id="3" name="Content Placeholder 2">
            <a:extLst>
              <a:ext uri="{FF2B5EF4-FFF2-40B4-BE49-F238E27FC236}">
                <a16:creationId xmlns:a16="http://schemas.microsoft.com/office/drawing/2014/main" id="{B56B2391-B4DB-49F1-86E5-781CD2032AB1}"/>
              </a:ext>
            </a:extLst>
          </p:cNvPr>
          <p:cNvSpPr>
            <a:spLocks noGrp="1"/>
          </p:cNvSpPr>
          <p:nvPr>
            <p:ph idx="1"/>
          </p:nvPr>
        </p:nvSpPr>
        <p:spPr>
          <a:xfrm>
            <a:off x="1037231" y="3450624"/>
            <a:ext cx="4620620" cy="5898091"/>
          </a:xfrm>
        </p:spPr>
        <p:txBody>
          <a:bodyPr vert="horz" lIns="91440" tIns="45720" rIns="91440" bIns="45720" rtlCol="0" anchor="t">
            <a:normAutofit fontScale="25000" lnSpcReduction="20000"/>
          </a:bodyPr>
          <a:lstStyle/>
          <a:p>
            <a:r>
              <a:rPr lang="en-GB" sz="4800" dirty="0">
                <a:solidFill>
                  <a:srgbClr val="000000"/>
                </a:solidFill>
                <a:effectLst/>
                <a:latin typeface="Gill Sans MT" panose="020B0502020104020203" pitchFamily="34" charset="0"/>
                <a:ea typeface="Calibri" panose="020F0502020204030204" pitchFamily="34" charset="0"/>
              </a:rPr>
              <a:t>Registration is open until </a:t>
            </a:r>
            <a:r>
              <a:rPr lang="en-GB" sz="4800" u="sng" dirty="0">
                <a:solidFill>
                  <a:srgbClr val="000000"/>
                </a:solidFill>
                <a:effectLst/>
                <a:latin typeface="Gill Sans MT" panose="020B0502020104020203" pitchFamily="34" charset="0"/>
                <a:ea typeface="Calibri" panose="020F0502020204030204" pitchFamily="34" charset="0"/>
              </a:rPr>
              <a:t>Friday 30th April 2022</a:t>
            </a:r>
            <a:r>
              <a:rPr lang="en-GB" sz="4800" dirty="0">
                <a:solidFill>
                  <a:srgbClr val="000000"/>
                </a:solidFill>
                <a:effectLst/>
                <a:latin typeface="Gill Sans MT" panose="020B0502020104020203" pitchFamily="34" charset="0"/>
                <a:ea typeface="Calibri" panose="020F0502020204030204" pitchFamily="34" charset="0"/>
              </a:rPr>
              <a:t> through the following methods: -</a:t>
            </a:r>
            <a:endParaRPr lang="en-GB" sz="4800" dirty="0">
              <a:effectLst/>
              <a:latin typeface="Gill Sans MT" panose="020B0502020104020203" pitchFamily="34" charset="0"/>
              <a:ea typeface="Calibri" panose="020F0502020204030204" pitchFamily="34" charset="0"/>
            </a:endParaRPr>
          </a:p>
          <a:p>
            <a:pPr marL="342900" lvl="0" indent="-342900">
              <a:buFont typeface="Symbol" panose="05050102010706020507" pitchFamily="18" charset="2"/>
              <a:buChar char=""/>
            </a:pPr>
            <a:r>
              <a:rPr lang="en-GB" sz="4800" dirty="0">
                <a:solidFill>
                  <a:srgbClr val="000000"/>
                </a:solidFill>
                <a:effectLst/>
                <a:latin typeface="Gill Sans MT" panose="020B0502020104020203" pitchFamily="34" charset="0"/>
                <a:ea typeface="Calibri" panose="020F0502020204030204" pitchFamily="34" charset="0"/>
              </a:rPr>
              <a:t>Fill in an online form here: </a:t>
            </a:r>
            <a:r>
              <a:rPr lang="en-GB" sz="4800" u="sng" dirty="0">
                <a:solidFill>
                  <a:srgbClr val="0563C1"/>
                </a:solidFill>
                <a:effectLst/>
                <a:latin typeface="Gill Sans MT" panose="020B0502020104020203" pitchFamily="34" charset="0"/>
                <a:ea typeface="Calibri" panose="020F0502020204030204" pitchFamily="34" charset="0"/>
                <a:hlinkClick r:id="rId2"/>
              </a:rPr>
              <a:t>https://apps.london.gov.uk/cool-spaces-registration/#/register</a:t>
            </a:r>
            <a:r>
              <a:rPr lang="en-GB" sz="4800" dirty="0">
                <a:solidFill>
                  <a:srgbClr val="000000"/>
                </a:solidFill>
                <a:effectLst/>
                <a:latin typeface="Gill Sans MT" panose="020B0502020104020203" pitchFamily="34" charset="0"/>
                <a:ea typeface="Calibri" panose="020F0502020204030204" pitchFamily="34" charset="0"/>
              </a:rPr>
              <a:t> </a:t>
            </a:r>
            <a:endParaRPr lang="en-GB" sz="4800" dirty="0">
              <a:effectLst/>
              <a:latin typeface="Gill Sans MT" panose="020B0502020104020203" pitchFamily="34" charset="0"/>
              <a:ea typeface="Calibri" panose="020F0502020204030204" pitchFamily="34" charset="0"/>
            </a:endParaRPr>
          </a:p>
          <a:p>
            <a:pPr marL="342900" lvl="0" indent="-342900" fontAlgn="base">
              <a:buFont typeface="Symbol" panose="05050102010706020507" pitchFamily="18" charset="2"/>
              <a:buChar char=""/>
            </a:pPr>
            <a:r>
              <a:rPr lang="en-GB" sz="4800" dirty="0">
                <a:solidFill>
                  <a:srgbClr val="000000"/>
                </a:solidFill>
                <a:effectLst/>
                <a:latin typeface="Gill Sans MT" panose="020B0502020104020203" pitchFamily="34" charset="0"/>
                <a:ea typeface="Calibri" panose="020F0502020204030204" pitchFamily="34" charset="0"/>
              </a:rPr>
              <a:t>Register multiple outdoor public open spaces at once through the Excel form attached (this is a new approach to enable you to register multiple spaces at one time). </a:t>
            </a:r>
            <a:endParaRPr lang="en-GB" sz="4800" dirty="0">
              <a:effectLst/>
              <a:latin typeface="Gill Sans MT" panose="020B0502020104020203" pitchFamily="34" charset="0"/>
              <a:ea typeface="Calibri" panose="020F0502020204030204" pitchFamily="34" charset="0"/>
            </a:endParaRPr>
          </a:p>
          <a:p>
            <a:pPr fontAlgn="base"/>
            <a:r>
              <a:rPr lang="en-GB" sz="4800" dirty="0">
                <a:effectLst/>
                <a:latin typeface="Gill Sans MT" panose="020B0502020104020203" pitchFamily="34" charset="0"/>
                <a:ea typeface="Calibri" panose="020F0502020204030204" pitchFamily="34" charset="0"/>
              </a:rPr>
              <a:t>Both indoor and outdoor cool spaces will be operational between 1st June - 15th September 2022 </a:t>
            </a:r>
            <a:r>
              <a:rPr lang="en-GB" sz="4800" dirty="0">
                <a:solidFill>
                  <a:srgbClr val="000000"/>
                </a:solidFill>
                <a:effectLst/>
                <a:latin typeface="Gill Sans MT" panose="020B0502020104020203" pitchFamily="34" charset="0"/>
                <a:ea typeface="Calibri" panose="020F0502020204030204" pitchFamily="34" charset="0"/>
              </a:rPr>
              <a:t>(the same period the UK Health Security Agency and NHS England Heatwave plan for England is operational).</a:t>
            </a:r>
            <a:endParaRPr lang="en-GB" sz="4800" dirty="0">
              <a:effectLst/>
              <a:latin typeface="Gill Sans MT" panose="020B0502020104020203" pitchFamily="34" charset="0"/>
              <a:ea typeface="Calibri" panose="020F0502020204030204" pitchFamily="34" charset="0"/>
            </a:endParaRPr>
          </a:p>
          <a:p>
            <a:pPr fontAlgn="base"/>
            <a:r>
              <a:rPr lang="en-GB" sz="4800" b="1" u="sng" dirty="0">
                <a:effectLst/>
                <a:latin typeface="Gill Sans MT" panose="020B0502020104020203" pitchFamily="34" charset="0"/>
                <a:ea typeface="Calibri" panose="020F0502020204030204" pitchFamily="34" charset="0"/>
              </a:rPr>
              <a:t>Registering multiple sites:</a:t>
            </a:r>
            <a:r>
              <a:rPr lang="en-GB" sz="4800" dirty="0">
                <a:effectLst/>
                <a:latin typeface="Gill Sans MT" panose="020B0502020104020203" pitchFamily="34" charset="0"/>
                <a:ea typeface="Calibri" panose="020F0502020204030204" pitchFamily="34" charset="0"/>
              </a:rPr>
              <a:t> </a:t>
            </a:r>
          </a:p>
          <a:p>
            <a:pPr fontAlgn="base"/>
            <a:r>
              <a:rPr lang="en-GB" sz="4800" dirty="0">
                <a:effectLst/>
                <a:latin typeface="Gill Sans MT" panose="020B0502020104020203" pitchFamily="34" charset="0"/>
                <a:ea typeface="Calibri" panose="020F0502020204030204" pitchFamily="34" charset="0"/>
              </a:rPr>
              <a:t>Following requests from some boroughs to provide a less onerous way for submitting multiple sites, we have developed an alternative method for the registration of </a:t>
            </a:r>
            <a:r>
              <a:rPr lang="en-GB" sz="4800" b="1" dirty="0">
                <a:solidFill>
                  <a:srgbClr val="000000"/>
                </a:solidFill>
                <a:effectLst/>
                <a:latin typeface="Gill Sans MT" panose="020B0502020104020203" pitchFamily="34" charset="0"/>
                <a:ea typeface="Calibri" panose="020F0502020204030204" pitchFamily="34" charset="0"/>
              </a:rPr>
              <a:t>outdoor public open spaces </a:t>
            </a:r>
            <a:r>
              <a:rPr lang="en-GB" sz="4800" dirty="0">
                <a:solidFill>
                  <a:srgbClr val="000000"/>
                </a:solidFill>
                <a:effectLst/>
                <a:latin typeface="Gill Sans MT" panose="020B0502020104020203" pitchFamily="34" charset="0"/>
                <a:ea typeface="Calibri" panose="020F0502020204030204" pitchFamily="34" charset="0"/>
              </a:rPr>
              <a:t>as cool spaces.  </a:t>
            </a:r>
            <a:endParaRPr lang="en-GB" sz="4800" dirty="0">
              <a:effectLst/>
              <a:latin typeface="Gill Sans MT" panose="020B0502020104020203" pitchFamily="34" charset="0"/>
              <a:ea typeface="Calibri" panose="020F0502020204030204" pitchFamily="34" charset="0"/>
            </a:endParaRPr>
          </a:p>
          <a:p>
            <a:pPr fontAlgn="base"/>
            <a:r>
              <a:rPr lang="en-GB" sz="4800" dirty="0">
                <a:solidFill>
                  <a:srgbClr val="000000"/>
                </a:solidFill>
                <a:effectLst/>
                <a:latin typeface="Gill Sans MT" panose="020B0502020104020203" pitchFamily="34" charset="0"/>
                <a:ea typeface="Calibri" panose="020F0502020204030204" pitchFamily="34" charset="0"/>
              </a:rPr>
              <a:t>If you would like to register multiple sites, please follow the following 4-step instructions: </a:t>
            </a:r>
            <a:endParaRPr lang="en-GB" sz="4800" dirty="0">
              <a:effectLst/>
              <a:latin typeface="Gill Sans MT" panose="020B0502020104020203" pitchFamily="34" charset="0"/>
              <a:ea typeface="Calibri" panose="020F0502020204030204" pitchFamily="34" charset="0"/>
            </a:endParaRPr>
          </a:p>
          <a:p>
            <a:pPr marL="0" lvl="0" indent="0" fontAlgn="base">
              <a:buNone/>
              <a:tabLst>
                <a:tab pos="457200" algn="l"/>
              </a:tabLst>
            </a:pPr>
            <a:r>
              <a:rPr lang="en-GB" sz="4800" dirty="0">
                <a:solidFill>
                  <a:srgbClr val="000000"/>
                </a:solidFill>
                <a:effectLst/>
                <a:latin typeface="Gill Sans MT" panose="020B0502020104020203" pitchFamily="34" charset="0"/>
                <a:ea typeface="Calibri" panose="020F0502020204030204" pitchFamily="34" charset="0"/>
              </a:rPr>
              <a:t>    1.  Open the attached Excel spreadsheet </a:t>
            </a:r>
            <a:endParaRPr lang="en-GB" sz="4800" dirty="0">
              <a:effectLst/>
              <a:latin typeface="Gill Sans MT" panose="020B0502020104020203" pitchFamily="34" charset="0"/>
              <a:ea typeface="Calibri" panose="020F0502020204030204" pitchFamily="34" charset="0"/>
            </a:endParaRPr>
          </a:p>
          <a:p>
            <a:pPr marL="0" lvl="0" indent="0" fontAlgn="base">
              <a:buNone/>
              <a:tabLst>
                <a:tab pos="457200" algn="l"/>
              </a:tabLst>
            </a:pPr>
            <a:r>
              <a:rPr lang="en-GB" sz="4800" dirty="0">
                <a:solidFill>
                  <a:srgbClr val="000000"/>
                </a:solidFill>
                <a:effectLst/>
                <a:latin typeface="Gill Sans MT" panose="020B0502020104020203" pitchFamily="34" charset="0"/>
                <a:ea typeface="Calibri" panose="020F0502020204030204" pitchFamily="34" charset="0"/>
              </a:rPr>
              <a:t>    2.   Answer the 2 Preliminary Questions and read the instructions on</a:t>
            </a:r>
          </a:p>
          <a:p>
            <a:pPr marL="0" lvl="0" indent="0" fontAlgn="base">
              <a:buNone/>
              <a:tabLst>
                <a:tab pos="457200" algn="l"/>
              </a:tabLst>
            </a:pPr>
            <a:r>
              <a:rPr lang="en-GB" sz="4800" dirty="0">
                <a:solidFill>
                  <a:srgbClr val="000000"/>
                </a:solidFill>
                <a:latin typeface="Gill Sans MT" panose="020B0502020104020203" pitchFamily="34" charset="0"/>
                <a:ea typeface="Calibri" panose="020F0502020204030204" pitchFamily="34" charset="0"/>
              </a:rPr>
              <a:t>     </a:t>
            </a:r>
            <a:r>
              <a:rPr lang="en-GB" sz="4800" dirty="0">
                <a:solidFill>
                  <a:srgbClr val="000000"/>
                </a:solidFill>
                <a:effectLst/>
                <a:latin typeface="Gill Sans MT" panose="020B0502020104020203" pitchFamily="34" charset="0"/>
                <a:ea typeface="Calibri" panose="020F0502020204030204" pitchFamily="34" charset="0"/>
              </a:rPr>
              <a:t>    Page 1. </a:t>
            </a:r>
            <a:endParaRPr lang="en-GB" sz="4800" dirty="0">
              <a:effectLst/>
              <a:latin typeface="Gill Sans MT" panose="020B0502020104020203" pitchFamily="34" charset="0"/>
              <a:ea typeface="Calibri" panose="020F0502020204030204" pitchFamily="34" charset="0"/>
            </a:endParaRPr>
          </a:p>
          <a:p>
            <a:pPr marL="0" lvl="0" indent="0" fontAlgn="base">
              <a:buNone/>
              <a:tabLst>
                <a:tab pos="457200" algn="l"/>
              </a:tabLst>
            </a:pPr>
            <a:r>
              <a:rPr lang="en-GB" sz="4800" dirty="0">
                <a:solidFill>
                  <a:srgbClr val="000000"/>
                </a:solidFill>
                <a:effectLst/>
                <a:latin typeface="Gill Sans MT" panose="020B0502020104020203" pitchFamily="34" charset="0"/>
                <a:ea typeface="Calibri" panose="020F0502020204030204" pitchFamily="34" charset="0"/>
              </a:rPr>
              <a:t>    3.   On Page 2, find the outdoor public open spaces you would like</a:t>
            </a:r>
          </a:p>
          <a:p>
            <a:pPr marL="0" lvl="0" indent="0" fontAlgn="base">
              <a:buNone/>
              <a:tabLst>
                <a:tab pos="457200" algn="l"/>
              </a:tabLst>
            </a:pPr>
            <a:r>
              <a:rPr lang="en-GB" sz="4800" dirty="0">
                <a:solidFill>
                  <a:srgbClr val="000000"/>
                </a:solidFill>
                <a:latin typeface="Gill Sans MT" panose="020B0502020104020203" pitchFamily="34" charset="0"/>
                <a:ea typeface="Calibri" panose="020F0502020204030204" pitchFamily="34" charset="0"/>
              </a:rPr>
              <a:t>       </a:t>
            </a:r>
            <a:r>
              <a:rPr lang="en-GB" sz="4800" dirty="0">
                <a:solidFill>
                  <a:srgbClr val="000000"/>
                </a:solidFill>
                <a:effectLst/>
                <a:latin typeface="Gill Sans MT" panose="020B0502020104020203" pitchFamily="34" charset="0"/>
                <a:ea typeface="Calibri" panose="020F0502020204030204" pitchFamily="34" charset="0"/>
              </a:rPr>
              <a:t>  to register and fill in the table. </a:t>
            </a:r>
            <a:endParaRPr lang="en-GB" sz="4800" dirty="0">
              <a:effectLst/>
              <a:latin typeface="Gill Sans MT" panose="020B0502020104020203" pitchFamily="34" charset="0"/>
              <a:ea typeface="Calibri" panose="020F0502020204030204" pitchFamily="34" charset="0"/>
            </a:endParaRPr>
          </a:p>
          <a:p>
            <a:pPr marL="0" lvl="0" indent="0" fontAlgn="base">
              <a:buNone/>
              <a:tabLst>
                <a:tab pos="457200" algn="l"/>
              </a:tabLst>
            </a:pPr>
            <a:r>
              <a:rPr lang="en-GB" sz="4800" dirty="0">
                <a:solidFill>
                  <a:srgbClr val="000000"/>
                </a:solidFill>
                <a:effectLst/>
                <a:latin typeface="Gill Sans MT" panose="020B0502020104020203" pitchFamily="34" charset="0"/>
                <a:ea typeface="Calibri" panose="020F0502020204030204" pitchFamily="34" charset="0"/>
              </a:rPr>
              <a:t>    4.   When completed please email the spreadsheet to</a:t>
            </a:r>
          </a:p>
          <a:p>
            <a:pPr marL="0" lvl="0" indent="0" fontAlgn="base">
              <a:buNone/>
              <a:tabLst>
                <a:tab pos="457200" algn="l"/>
              </a:tabLst>
            </a:pPr>
            <a:r>
              <a:rPr lang="en-GB" sz="4800" dirty="0">
                <a:solidFill>
                  <a:srgbClr val="000000"/>
                </a:solidFill>
                <a:latin typeface="Gill Sans MT" panose="020B0502020104020203" pitchFamily="34" charset="0"/>
                <a:ea typeface="Calibri" panose="020F0502020204030204" pitchFamily="34" charset="0"/>
              </a:rPr>
              <a:t>     </a:t>
            </a:r>
            <a:r>
              <a:rPr lang="en-GB" sz="4800" dirty="0">
                <a:solidFill>
                  <a:srgbClr val="000000"/>
                </a:solidFill>
                <a:effectLst/>
                <a:latin typeface="Gill Sans MT" panose="020B0502020104020203" pitchFamily="34" charset="0"/>
                <a:ea typeface="Calibri" panose="020F0502020204030204" pitchFamily="34" charset="0"/>
              </a:rPr>
              <a:t>    </a:t>
            </a:r>
            <a:r>
              <a:rPr lang="en-GB" sz="4800" u="sng" dirty="0">
                <a:solidFill>
                  <a:srgbClr val="0563C1"/>
                </a:solidFill>
                <a:effectLst/>
                <a:latin typeface="Gill Sans MT" panose="020B0502020104020203" pitchFamily="34" charset="0"/>
                <a:ea typeface="Calibri" panose="020F0502020204030204" pitchFamily="34" charset="0"/>
                <a:hlinkClick r:id="rId3"/>
              </a:rPr>
              <a:t>fireandresilience@london.gov.uk</a:t>
            </a:r>
            <a:r>
              <a:rPr lang="en-GB" sz="4800" dirty="0">
                <a:effectLst/>
                <a:latin typeface="Gill Sans MT" panose="020B0502020104020203" pitchFamily="34" charset="0"/>
                <a:ea typeface="Calibri" panose="020F0502020204030204" pitchFamily="34" charset="0"/>
              </a:rPr>
              <a:t> </a:t>
            </a:r>
          </a:p>
          <a:p>
            <a:pPr marL="0" lvl="0" indent="0" fontAlgn="base">
              <a:buNone/>
              <a:tabLst>
                <a:tab pos="457200" algn="l"/>
              </a:tabLst>
            </a:pPr>
            <a:r>
              <a:rPr lang="en-GB" sz="4800" b="1" dirty="0">
                <a:latin typeface="Gill Sans MT" panose="020B0502020104020203" pitchFamily="34" charset="0"/>
              </a:rPr>
              <a:t> </a:t>
            </a:r>
          </a:p>
          <a:p>
            <a:pPr marL="0" lvl="0" indent="0" fontAlgn="base">
              <a:buNone/>
              <a:tabLst>
                <a:tab pos="457200" algn="l"/>
              </a:tabLst>
            </a:pPr>
            <a:r>
              <a:rPr lang="en-GB" sz="4800" b="1" dirty="0">
                <a:latin typeface="Gill Sans MT" panose="020B0502020104020203" pitchFamily="34" charset="0"/>
              </a:rPr>
              <a:t>     The closing date for registration </a:t>
            </a:r>
            <a:r>
              <a:rPr lang="en-GB" sz="4800" b="1">
                <a:latin typeface="Gill Sans MT" panose="020B0502020104020203" pitchFamily="34" charset="0"/>
              </a:rPr>
              <a:t>is 3</a:t>
            </a:r>
            <a:r>
              <a:rPr lang="en-GB" sz="4800" b="1" baseline="30000">
                <a:latin typeface="Gill Sans MT" panose="020B0502020104020203" pitchFamily="34" charset="0"/>
              </a:rPr>
              <a:t>rd</a:t>
            </a:r>
            <a:r>
              <a:rPr lang="en-GB" sz="4800" b="1">
                <a:latin typeface="Gill Sans MT" panose="020B0502020104020203" pitchFamily="34" charset="0"/>
              </a:rPr>
              <a:t> May </a:t>
            </a:r>
            <a:r>
              <a:rPr lang="en-GB" sz="4800" b="1" dirty="0">
                <a:latin typeface="Gill Sans MT" panose="020B0502020104020203" pitchFamily="34" charset="0"/>
              </a:rPr>
              <a:t>2022</a:t>
            </a:r>
            <a:endParaRPr lang="en-GB" sz="4800" dirty="0">
              <a:latin typeface="Gill Sans MT" panose="020B0502020104020203" pitchFamily="34" charset="0"/>
            </a:endParaRPr>
          </a:p>
          <a:p>
            <a:endParaRPr lang="en-GB" dirty="0"/>
          </a:p>
        </p:txBody>
      </p:sp>
      <p:sp>
        <p:nvSpPr>
          <p:cNvPr id="4" name="Slide Number Placeholder 3">
            <a:extLst>
              <a:ext uri="{FF2B5EF4-FFF2-40B4-BE49-F238E27FC236}">
                <a16:creationId xmlns:a16="http://schemas.microsoft.com/office/drawing/2014/main" id="{EF66EDB7-83AA-4FAA-94C4-C19177D5A912}"/>
              </a:ext>
            </a:extLst>
          </p:cNvPr>
          <p:cNvSpPr>
            <a:spLocks noGrp="1"/>
          </p:cNvSpPr>
          <p:nvPr>
            <p:ph type="sldNum" sz="quarter" idx="12"/>
          </p:nvPr>
        </p:nvSpPr>
        <p:spPr/>
        <p:txBody>
          <a:bodyPr/>
          <a:lstStyle/>
          <a:p>
            <a:fld id="{2AF28504-5604-7D49-8033-926EE8DE9CC1}" type="slidenum">
              <a:rPr lang="en-US" smtClean="0"/>
              <a:t>8</a:t>
            </a:fld>
            <a:endParaRPr lang="en-US" dirty="0"/>
          </a:p>
        </p:txBody>
      </p:sp>
      <p:pic>
        <p:nvPicPr>
          <p:cNvPr id="819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7481" y="493581"/>
            <a:ext cx="2879725" cy="14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5772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A122E-BB4A-4FE1-81B6-22EF06D27B9E}"/>
              </a:ext>
            </a:extLst>
          </p:cNvPr>
          <p:cNvSpPr>
            <a:spLocks noGrp="1"/>
          </p:cNvSpPr>
          <p:nvPr>
            <p:ph type="title"/>
          </p:nvPr>
        </p:nvSpPr>
        <p:spPr>
          <a:xfrm>
            <a:off x="1204534" y="2279904"/>
            <a:ext cx="4453316" cy="2816352"/>
          </a:xfrm>
        </p:spPr>
        <p:txBody>
          <a:bodyPr>
            <a:normAutofit/>
          </a:bodyPr>
          <a:lstStyle/>
          <a:p>
            <a:r>
              <a:rPr lang="en-GB" sz="2000" b="1" dirty="0"/>
              <a:t>Background and EVIDENCE Of What other Cities are doing through The C40 Cities Cool Cities Network</a:t>
            </a:r>
          </a:p>
        </p:txBody>
      </p:sp>
      <p:sp>
        <p:nvSpPr>
          <p:cNvPr id="4" name="Slide Number Placeholder 3">
            <a:extLst>
              <a:ext uri="{FF2B5EF4-FFF2-40B4-BE49-F238E27FC236}">
                <a16:creationId xmlns:a16="http://schemas.microsoft.com/office/drawing/2014/main" id="{3671710C-C55C-4C23-8CA3-0B8D377FE1AA}"/>
              </a:ext>
            </a:extLst>
          </p:cNvPr>
          <p:cNvSpPr>
            <a:spLocks noGrp="1"/>
          </p:cNvSpPr>
          <p:nvPr>
            <p:ph type="sldNum" sz="quarter" idx="12"/>
          </p:nvPr>
        </p:nvSpPr>
        <p:spPr/>
        <p:txBody>
          <a:bodyPr/>
          <a:lstStyle/>
          <a:p>
            <a:fld id="{2AF28504-5604-7D49-8033-926EE8DE9CC1}" type="slidenum">
              <a:rPr lang="en-US" smtClean="0"/>
              <a:t>9</a:t>
            </a:fld>
            <a:endParaRPr lang="en-US" dirty="0"/>
          </a:p>
        </p:txBody>
      </p:sp>
      <p:pic>
        <p:nvPicPr>
          <p:cNvPr id="921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8846" y="629117"/>
            <a:ext cx="2879725" cy="14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1117262"/>
      </p:ext>
    </p:extLst>
  </p:cSld>
  <p:clrMapOvr>
    <a:masterClrMapping/>
  </p:clrMapOvr>
</p:sld>
</file>

<file path=ppt/theme/theme1.xml><?xml version="1.0" encoding="utf-8"?>
<a:theme xmlns:a="http://schemas.openxmlformats.org/drawingml/2006/main" name="Parcel">
  <a:themeElements>
    <a:clrScheme name="Custom 4">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696C71"/>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FBD52AC352D714187A6A996BD00A927" ma:contentTypeVersion="12" ma:contentTypeDescription="Create a new document." ma:contentTypeScope="" ma:versionID="1af3af219e4e145d366cbf82a27000e8">
  <xsd:schema xmlns:xsd="http://www.w3.org/2001/XMLSchema" xmlns:xs="http://www.w3.org/2001/XMLSchema" xmlns:p="http://schemas.microsoft.com/office/2006/metadata/properties" xmlns:ns3="a8316d39-8517-465b-9bf2-214f266fc91f" xmlns:ns4="694fd833-216c-4ac0-9c22-8f534dd0998e" targetNamespace="http://schemas.microsoft.com/office/2006/metadata/properties" ma:root="true" ma:fieldsID="f4a7c5e0a24a307727d6f2d8ebdb2219" ns3:_="" ns4:_="">
    <xsd:import namespace="a8316d39-8517-465b-9bf2-214f266fc91f"/>
    <xsd:import namespace="694fd833-216c-4ac0-9c22-8f534dd0998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316d39-8517-465b-9bf2-214f266fc9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94fd833-216c-4ac0-9c22-8f534dd0998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1A97D3C-FD3B-4672-A13F-13B7BD0ECE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316d39-8517-465b-9bf2-214f266fc91f"/>
    <ds:schemaRef ds:uri="694fd833-216c-4ac0-9c22-8f534dd099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83A43BF-3AC1-40F0-A29E-106814081EC5}">
  <ds:schemaRefs>
    <ds:schemaRef ds:uri="http://schemas.microsoft.com/sharepoint/v3/contenttype/forms"/>
  </ds:schemaRefs>
</ds:datastoreItem>
</file>

<file path=customXml/itemProps3.xml><?xml version="1.0" encoding="utf-8"?>
<ds:datastoreItem xmlns:ds="http://schemas.openxmlformats.org/officeDocument/2006/customXml" ds:itemID="{74E0C19F-AB92-4F4B-9122-8CE87965A718}">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694fd833-216c-4ac0-9c22-8f534dd0998e"/>
    <ds:schemaRef ds:uri="a8316d39-8517-465b-9bf2-214f266fc91f"/>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{D032E9F4-1AB7-A14C-A011-A4CBB0E6F84E}tf10001120</Template>
  <TotalTime>34</TotalTime>
  <Words>2247</Words>
  <Application>Microsoft Office PowerPoint</Application>
  <PresentationFormat>A4 Paper (210x297 mm)</PresentationFormat>
  <Paragraphs>111</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Avenir Book</vt:lpstr>
      <vt:lpstr>Calibri</vt:lpstr>
      <vt:lpstr>Gill Sans MT</vt:lpstr>
      <vt:lpstr>Symbol</vt:lpstr>
      <vt:lpstr>Wingdings</vt:lpstr>
      <vt:lpstr>Parcel</vt:lpstr>
      <vt:lpstr>   GREATER LONDON AUTHORITY  &amp; Partners   Indoor and Outdoor Cool Spaces  1June - 15 September 2022    FREQUENTLY ASKED QUESTIONS   </vt:lpstr>
      <vt:lpstr>What is a Cool Space?</vt:lpstr>
      <vt:lpstr> How Should a Cool Space be Selected?</vt:lpstr>
      <vt:lpstr>When should they open/Close?</vt:lpstr>
      <vt:lpstr>Where Should they be Located? How Will Londoners know where to find a cool space?</vt:lpstr>
      <vt:lpstr>What should they provide?</vt:lpstr>
      <vt:lpstr>The NHS and Public Health England’s Advice and borough Actions during a Heatwave</vt:lpstr>
      <vt:lpstr>REGISTRATION </vt:lpstr>
      <vt:lpstr>Background and EVIDENCE Of What other Cities are doing through The C40 Cities Cool Cities Network</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Regina Vetter</dc:creator>
  <cp:lastModifiedBy>Annette Figueiredo</cp:lastModifiedBy>
  <cp:revision>102</cp:revision>
  <dcterms:created xsi:type="dcterms:W3CDTF">2019-03-20T11:27:22Z</dcterms:created>
  <dcterms:modified xsi:type="dcterms:W3CDTF">2022-04-15T11:23:33Z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0x010100DFBD52AC352D714187A6A996BD00A927</vt:lpwstr>
  </property>
</Properties>
</file>