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2F71"/>
    <a:srgbClr val="243847"/>
    <a:srgbClr val="E8E8E8"/>
    <a:srgbClr val="2E4558"/>
    <a:srgbClr val="FF7434"/>
    <a:srgbClr val="00769E"/>
    <a:srgbClr val="35BCEE"/>
    <a:srgbClr val="FF6172"/>
    <a:srgbClr val="85D6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14"/>
    <p:restoredTop sz="93014"/>
  </p:normalViewPr>
  <p:slideViewPr>
    <p:cSldViewPr snapToGrid="0">
      <p:cViewPr varScale="1">
        <p:scale>
          <a:sx n="118" d="100"/>
          <a:sy n="118" d="100"/>
        </p:scale>
        <p:origin x="11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92685-FBA3-7049-ABA3-2AF2623CB9FC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9FCE4-F401-DF4C-8525-A66E5F41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725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C9FCE4-F401-DF4C-8525-A66E5F4158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28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B2099-FF75-2C64-F405-5C2AB9F78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80F28C-AF1A-9359-416D-FE28248378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A6376-4641-2C2E-E972-D6F5963D0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C6C5A-DF3D-878D-5596-0270C3004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FF1F4-A2C4-A02B-63E1-5DAB9D6F4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94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F03AC-F8F7-C44A-C650-B26F6315C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E8AE2F-DA04-656F-6601-A54DFF599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38B3A-50C4-CE10-2806-7670AF13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17428-E804-2922-E48E-A9B4F90BA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3FD6C-19D7-7059-17EB-85E80B5E4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8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269A15-0E2C-3571-0AF4-3B61801833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B8131-964C-C7B9-A080-3FBB050DB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0DF3E-8804-4E85-FBED-9EFF11408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433FA-9180-9379-DC21-E5F8CB6A5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0165D-97EF-A50A-2F09-ABB8ED8AE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46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2EFC2-11A7-2B4B-9857-E0191E2BA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7794C-9789-1F6E-3973-7FD058814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2767C-2010-1089-C19E-915D6A130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E7080-5658-6B4B-FFC4-77A9E068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9FD84-C3A0-51DD-567E-732FBFEA4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39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6C47B-0FA2-61CB-2CCE-B79C6F2CF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0F166-EB50-910D-26F5-2AA7B59F0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1227F-C35B-E4B5-283E-16C4F3C5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D3006-37CF-EF0E-771F-5C9A6B5EF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2AED3-EA4A-2025-27D9-BC913C653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3CFEE-6EF9-7EFD-8807-032C30900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7119D-0277-23FF-8AEE-F471934DB0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1ED9D9-F4CA-B9FC-E2DB-1FCABA6B4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D645E-B6D8-0675-86C8-247E80EDD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EFE6D-6618-5EB4-1E0F-E6A67204A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B9935-F855-1BDF-FD0E-18E8DAF48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7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07922-10E5-DE1B-5973-E8BEE818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C40D6-D7AC-2775-83FD-0743D54A8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EFF3C3-54EB-38DA-1267-E991043F4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8E34F1-B23D-4420-3698-550459A64A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30C06B-D6E3-2DA2-75A6-F51CF43B40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4890FA-B597-472A-D6DE-32B6C79FD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30826B-91C2-969D-A6D8-891F8E5C0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EA772B-B177-347F-5A6E-6CD714D3B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284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69B6C-1A4B-2227-4D44-E9696D8DF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B4B0FA-5DF5-3181-0751-9949727B7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FAB01B-63BE-CD10-61D7-4F0011A7C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AF089E-8445-9D28-B0E8-67078E669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7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E95B58-DD90-0608-F7BD-195E88ECA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DFE4FA-F877-8443-681F-A6467C8A6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7FB6FA-8AEC-3F74-DCE4-CA4727C7F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0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B51DC-80C2-0F3B-666E-EDAC08D14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087F6-C933-898F-1455-707828E8F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9F3D79-1B7C-018A-1105-8CABD2429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EF4EE5-FD9D-784A-8EFA-8FAE50829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C6049-2B82-76A8-C478-C5B15D555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48A58-BD2E-D361-BF0E-CBA9A798F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6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07333-58FD-18E6-A3C5-00D2602BD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21E992-6EEC-9980-3E86-2669FE2545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F304D8-456B-FD88-BD02-3A4A89427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590160-9BA1-E2AB-F631-0937F4537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1E740-2981-D042-2865-A35A121F4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1BC05-4998-1C86-7505-0CCC1AF1A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9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886B1-3A7B-2E15-96BF-56ADFE48A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17CA2-25D9-DCC8-8E43-8A32DA806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A0CDA-8EBA-F569-F18D-4DFEF04CE4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64DF4-5969-EB4E-A4FB-E15C6B6AF217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AEF7C-E5B2-6AB1-A17B-9D974B4FF1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D83A1-FBFC-5E33-D84D-1D68685E37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8F976-0A76-674C-B55B-092350388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8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1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4.png"/><Relationship Id="rId5" Type="http://schemas.openxmlformats.org/officeDocument/2006/relationships/image" Target="../media/image3.emf"/><Relationship Id="rId10" Type="http://schemas.openxmlformats.org/officeDocument/2006/relationships/image" Target="../media/image9.emf"/><Relationship Id="rId4" Type="http://schemas.openxmlformats.org/officeDocument/2006/relationships/image" Target="../media/image2.emf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50F3588-5C4A-9C8F-BB54-59CFDEC810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9A70B35-FD03-C549-E4ED-0058B9D88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8510" y="2834522"/>
            <a:ext cx="5522089" cy="972265"/>
          </a:xfrm>
          <a:prstGeom prst="rect">
            <a:avLst/>
          </a:prstGeom>
        </p:spPr>
      </p:pic>
      <p:sp>
        <p:nvSpPr>
          <p:cNvPr id="127" name="Rectangle 126">
            <a:extLst>
              <a:ext uri="{FF2B5EF4-FFF2-40B4-BE49-F238E27FC236}">
                <a16:creationId xmlns:a16="http://schemas.microsoft.com/office/drawing/2014/main" id="{4F08F25A-06D1-8F51-BD4E-EBA5D95A5016}"/>
              </a:ext>
            </a:extLst>
          </p:cNvPr>
          <p:cNvSpPr/>
          <p:nvPr/>
        </p:nvSpPr>
        <p:spPr>
          <a:xfrm>
            <a:off x="-199505" y="5034397"/>
            <a:ext cx="12455681" cy="20064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737AED74-9AF8-FD1B-1FA7-2E364CE59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132086" y="1016001"/>
            <a:ext cx="16215751" cy="5878974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5D850F6B-2A7E-23FA-23AE-343EA7135B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7791" y="484749"/>
            <a:ext cx="990600" cy="3302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0EA083C-60D2-352B-916F-EAF979CE6602}"/>
              </a:ext>
            </a:extLst>
          </p:cNvPr>
          <p:cNvSpPr txBox="1"/>
          <p:nvPr/>
        </p:nvSpPr>
        <p:spPr>
          <a:xfrm>
            <a:off x="10285069" y="6597573"/>
            <a:ext cx="19178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  <a:effectLst/>
                <a:latin typeface="Helvetica Neue Light" panose="02000403000000020004" pitchFamily="2" charset="0"/>
              </a:rPr>
              <a:t>© </a:t>
            </a:r>
            <a:r>
              <a:rPr lang="en-GB" sz="800" dirty="0" err="1">
                <a:solidFill>
                  <a:schemeClr val="bg1"/>
                </a:solidFill>
                <a:effectLst/>
                <a:latin typeface="Helvetica Neue Light" panose="02000403000000020004" pitchFamily="2" charset="0"/>
              </a:rPr>
              <a:t>Ineqe</a:t>
            </a:r>
            <a:r>
              <a:rPr lang="en-GB" sz="800" dirty="0">
                <a:solidFill>
                  <a:schemeClr val="bg1"/>
                </a:solidFill>
                <a:effectLst/>
                <a:latin typeface="Helvetica Neue Light" panose="02000403000000020004" pitchFamily="2" charset="0"/>
              </a:rPr>
              <a:t> Group Ltd 2026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7C6E380-5B94-A11A-08D0-E4B19AA792AB}"/>
              </a:ext>
            </a:extLst>
          </p:cNvPr>
          <p:cNvGrpSpPr/>
          <p:nvPr/>
        </p:nvGrpSpPr>
        <p:grpSpPr>
          <a:xfrm>
            <a:off x="-194204" y="7167298"/>
            <a:ext cx="3556969" cy="1836624"/>
            <a:chOff x="-194207" y="5034398"/>
            <a:chExt cx="3556969" cy="183662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5364911E-AE91-213E-B2E8-4EC35BEF33AD}"/>
                </a:ext>
              </a:extLst>
            </p:cNvPr>
            <p:cNvSpPr/>
            <p:nvPr/>
          </p:nvSpPr>
          <p:spPr>
            <a:xfrm>
              <a:off x="-194207" y="5034398"/>
              <a:ext cx="3556969" cy="18366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ounded Rectangle 55">
              <a:extLst>
                <a:ext uri="{FF2B5EF4-FFF2-40B4-BE49-F238E27FC236}">
                  <a16:creationId xmlns:a16="http://schemas.microsoft.com/office/drawing/2014/main" id="{2D1C313C-A44F-53D4-A8FB-6F1EE5444D4C}"/>
                </a:ext>
              </a:extLst>
            </p:cNvPr>
            <p:cNvSpPr/>
            <p:nvPr/>
          </p:nvSpPr>
          <p:spPr>
            <a:xfrm>
              <a:off x="204070" y="5217239"/>
              <a:ext cx="2977900" cy="1291740"/>
            </a:xfrm>
            <a:prstGeom prst="roundRect">
              <a:avLst>
                <a:gd name="adj" fmla="val 55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DB536719-E54F-BF1E-C782-8BC62D43E6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317833" y="5341819"/>
              <a:ext cx="1056979" cy="1056979"/>
            </a:xfrm>
            <a:prstGeom prst="rect">
              <a:avLst/>
            </a:prstGeom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FA67FF9-968E-2581-2A52-319A44716B65}"/>
                </a:ext>
              </a:extLst>
            </p:cNvPr>
            <p:cNvSpPr txBox="1"/>
            <p:nvPr/>
          </p:nvSpPr>
          <p:spPr>
            <a:xfrm>
              <a:off x="1417830" y="5383135"/>
              <a:ext cx="17146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solidFill>
                    <a:srgbClr val="24323F"/>
                  </a:solidFill>
                  <a:latin typeface="Helvetica Neue" panose="02000503000000020004" pitchFamily="2" charset="0"/>
                </a:rPr>
                <a:t>Access the webpage by scanning the QR code</a:t>
              </a:r>
              <a:endParaRPr lang="en-GB" sz="1200" dirty="0">
                <a:solidFill>
                  <a:srgbClr val="24323F"/>
                </a:solidFill>
                <a:effectLst/>
                <a:latin typeface="Helvetica Neue" panose="02000503000000020004" pitchFamily="2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E9F7F3D6-0F62-F6FF-50C2-C3367EAA308B}"/>
                </a:ext>
              </a:extLst>
            </p:cNvPr>
            <p:cNvSpPr txBox="1"/>
            <p:nvPr/>
          </p:nvSpPr>
          <p:spPr>
            <a:xfrm>
              <a:off x="1410432" y="6032633"/>
              <a:ext cx="16910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err="1">
                  <a:solidFill>
                    <a:srgbClr val="243847"/>
                  </a:solidFill>
                  <a:latin typeface="Helvetica Neue" panose="02000503000000020004" pitchFamily="2" charset="0"/>
                </a:rPr>
                <a:t>ineqe.com</a:t>
              </a:r>
              <a:r>
                <a:rPr lang="en-GB" sz="800" b="1" dirty="0">
                  <a:solidFill>
                    <a:srgbClr val="243847"/>
                  </a:solidFill>
                  <a:latin typeface="Helvetica Neue" panose="02000503000000020004" pitchFamily="2" charset="0"/>
                </a:rPr>
                <a:t>/</a:t>
              </a:r>
              <a:r>
                <a:rPr lang="en-GB" sz="800" b="1" dirty="0" err="1">
                  <a:solidFill>
                    <a:srgbClr val="243847"/>
                  </a:solidFill>
                  <a:latin typeface="Helvetica Neue" panose="02000503000000020004" pitchFamily="2" charset="0"/>
                </a:rPr>
                <a:t>churchofengland</a:t>
              </a:r>
              <a:endParaRPr lang="en-GB" sz="800" b="1" dirty="0">
                <a:solidFill>
                  <a:srgbClr val="243847"/>
                </a:solidFill>
                <a:latin typeface="Helvetica Neue" panose="02000503000000020004" pitchFamily="2" charset="0"/>
              </a:endParaRPr>
            </a:p>
            <a:p>
              <a:r>
                <a:rPr lang="en-GB" sz="800" b="1" dirty="0">
                  <a:solidFill>
                    <a:srgbClr val="243847"/>
                  </a:solidFill>
                  <a:latin typeface="Helvetica Neue" panose="02000503000000020004" pitchFamily="2" charset="0"/>
                </a:rPr>
                <a:t>/</a:t>
              </a:r>
              <a:r>
                <a:rPr lang="en-GB" sz="800" b="1" dirty="0" err="1">
                  <a:solidFill>
                    <a:srgbClr val="243847"/>
                  </a:solidFill>
                  <a:latin typeface="Helvetica Neue" panose="02000503000000020004" pitchFamily="2" charset="0"/>
                </a:rPr>
                <a:t>southwark</a:t>
              </a:r>
              <a:endParaRPr lang="en-GB" sz="800" dirty="0">
                <a:solidFill>
                  <a:srgbClr val="243847"/>
                </a:solidFill>
                <a:latin typeface="Helvetica Neue" panose="02000503000000020004" pitchFamily="2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D31A6DF3-5F35-8004-E156-C80BE0A89638}"/>
              </a:ext>
            </a:extLst>
          </p:cNvPr>
          <p:cNvGrpSpPr/>
          <p:nvPr/>
        </p:nvGrpSpPr>
        <p:grpSpPr>
          <a:xfrm>
            <a:off x="12455681" y="0"/>
            <a:ext cx="8829235" cy="6873399"/>
            <a:chOff x="3362765" y="0"/>
            <a:chExt cx="8829235" cy="6873399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E28CF533-8135-01F3-A2BE-BD01BFF51F72}"/>
                </a:ext>
              </a:extLst>
            </p:cNvPr>
            <p:cNvGrpSpPr/>
            <p:nvPr/>
          </p:nvGrpSpPr>
          <p:grpSpPr>
            <a:xfrm>
              <a:off x="3362765" y="0"/>
              <a:ext cx="8829235" cy="6873399"/>
              <a:chOff x="3362765" y="0"/>
              <a:chExt cx="8829235" cy="6873399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856F4513-0F87-EF95-42B5-C9C82D0C0784}"/>
                  </a:ext>
                </a:extLst>
              </p:cNvPr>
              <p:cNvGrpSpPr/>
              <p:nvPr/>
            </p:nvGrpSpPr>
            <p:grpSpPr>
              <a:xfrm>
                <a:off x="3362765" y="0"/>
                <a:ext cx="8829235" cy="6873399"/>
                <a:chOff x="3362765" y="0"/>
                <a:chExt cx="8829235" cy="6873399"/>
              </a:xfrm>
            </p:grpSpPr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7815C23A-2E93-BBCB-C44F-2806BBC487BD}"/>
                    </a:ext>
                  </a:extLst>
                </p:cNvPr>
                <p:cNvGrpSpPr/>
                <p:nvPr/>
              </p:nvGrpSpPr>
              <p:grpSpPr>
                <a:xfrm>
                  <a:off x="3362765" y="0"/>
                  <a:ext cx="8829235" cy="6873399"/>
                  <a:chOff x="3362765" y="0"/>
                  <a:chExt cx="8829235" cy="6873399"/>
                </a:xfrm>
              </p:grpSpPr>
              <p:grpSp>
                <p:nvGrpSpPr>
                  <p:cNvPr id="71" name="Group 70">
                    <a:extLst>
                      <a:ext uri="{FF2B5EF4-FFF2-40B4-BE49-F238E27FC236}">
                        <a16:creationId xmlns:a16="http://schemas.microsoft.com/office/drawing/2014/main" id="{DABBB4FF-7E73-2CFD-B52B-D48C0256E9B7}"/>
                      </a:ext>
                    </a:extLst>
                  </p:cNvPr>
                  <p:cNvGrpSpPr/>
                  <p:nvPr/>
                </p:nvGrpSpPr>
                <p:grpSpPr>
                  <a:xfrm>
                    <a:off x="3362765" y="0"/>
                    <a:ext cx="8829235" cy="6873399"/>
                    <a:chOff x="3362765" y="0"/>
                    <a:chExt cx="8829235" cy="6873399"/>
                  </a:xfrm>
                </p:grpSpPr>
                <p:sp>
                  <p:nvSpPr>
                    <p:cNvPr id="73" name="Rectangle 72">
                      <a:extLst>
                        <a:ext uri="{FF2B5EF4-FFF2-40B4-BE49-F238E27FC236}">
                          <a16:creationId xmlns:a16="http://schemas.microsoft.com/office/drawing/2014/main" id="{47CFDCBF-FE56-CAE7-23F8-FA674DB444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62765" y="0"/>
                      <a:ext cx="8829231" cy="5052033"/>
                    </a:xfrm>
                    <a:prstGeom prst="rect">
                      <a:avLst/>
                    </a:prstGeom>
                    <a:solidFill>
                      <a:srgbClr val="2E4558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74" name="Rectangle 73">
                      <a:extLst>
                        <a:ext uri="{FF2B5EF4-FFF2-40B4-BE49-F238E27FC236}">
                          <a16:creationId xmlns:a16="http://schemas.microsoft.com/office/drawing/2014/main" id="{0742B845-FBE9-96C5-7167-495E30FFE3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62766" y="5036776"/>
                      <a:ext cx="8829233" cy="1834247"/>
                    </a:xfrm>
                    <a:prstGeom prst="rect">
                      <a:avLst/>
                    </a:prstGeom>
                    <a:solidFill>
                      <a:srgbClr val="E8E8E8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grpSp>
                  <p:nvGrpSpPr>
                    <p:cNvPr id="75" name="Group 74">
                      <a:extLst>
                        <a:ext uri="{FF2B5EF4-FFF2-40B4-BE49-F238E27FC236}">
                          <a16:creationId xmlns:a16="http://schemas.microsoft.com/office/drawing/2014/main" id="{200273E8-B6ED-255C-7AED-84EDF081DBC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806831" y="2697351"/>
                      <a:ext cx="4852509" cy="1637210"/>
                      <a:chOff x="3806831" y="2697351"/>
                      <a:chExt cx="4852509" cy="1637210"/>
                    </a:xfrm>
                  </p:grpSpPr>
                  <p:sp>
                    <p:nvSpPr>
                      <p:cNvPr id="101" name="TextBox 100">
                        <a:extLst>
                          <a:ext uri="{FF2B5EF4-FFF2-40B4-BE49-F238E27FC236}">
                            <a16:creationId xmlns:a16="http://schemas.microsoft.com/office/drawing/2014/main" id="{499383E0-DCD4-24BD-0EBA-76E5CB936680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806831" y="2697351"/>
                        <a:ext cx="3126896" cy="49462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20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Tell us your views!</a:t>
                        </a:r>
                      </a:p>
                    </p:txBody>
                  </p:sp>
                  <p:sp>
                    <p:nvSpPr>
                      <p:cNvPr id="102" name="TextBox 101">
                        <a:extLst>
                          <a:ext uri="{FF2B5EF4-FFF2-40B4-BE49-F238E27FC236}">
                            <a16:creationId xmlns:a16="http://schemas.microsoft.com/office/drawing/2014/main" id="{31D70C86-6B68-3DB3-385A-3B898AB7332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806831" y="3318898"/>
                        <a:ext cx="4852509" cy="101566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Y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our participation is critically important and you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can help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by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taking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part in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 an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anonymous and confidential survey. </a:t>
                        </a:r>
                        <a:endParaRPr lang="en-GB" sz="1200" dirty="0">
                          <a:effectLst/>
                          <a:latin typeface="Helvetica Neue" panose="02000503000000020004" pitchFamily="2" charset="0"/>
                        </a:endParaRPr>
                      </a:p>
                      <a:p>
                        <a:endParaRPr lang="en-GB" sz="1200" dirty="0">
                          <a:solidFill>
                            <a:schemeClr val="bg1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  <a:p>
                        <a:r>
                          <a:rPr lang="en-GB" sz="1200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We encourage you to be open and honest. We will only share information if what you tell us indicates a serious risk of harm. </a:t>
                        </a:r>
                      </a:p>
                    </p:txBody>
                  </p:sp>
                </p:grpSp>
                <p:sp>
                  <p:nvSpPr>
                    <p:cNvPr id="76" name="Rectangle 75">
                      <a:extLst>
                        <a:ext uri="{FF2B5EF4-FFF2-40B4-BE49-F238E27FC236}">
                          <a16:creationId xmlns:a16="http://schemas.microsoft.com/office/drawing/2014/main" id="{CC5E1662-54D5-98B9-396D-6A072F9BA0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58989" y="0"/>
                      <a:ext cx="3433010" cy="5034397"/>
                    </a:xfrm>
                    <a:prstGeom prst="rect">
                      <a:avLst/>
                    </a:prstGeom>
                    <a:solidFill>
                      <a:srgbClr val="243847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pic>
                  <p:nvPicPr>
                    <p:cNvPr id="77" name="Picture 76">
                      <a:extLst>
                        <a:ext uri="{FF2B5EF4-FFF2-40B4-BE49-F238E27FC236}">
                          <a16:creationId xmlns:a16="http://schemas.microsoft.com/office/drawing/2014/main" id="{12860B42-5A67-69B2-2CB9-A038F5D5C6E6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6"/>
                    <a:stretch>
                      <a:fillRect/>
                    </a:stretch>
                  </p:blipFill>
                  <p:spPr>
                    <a:xfrm>
                      <a:off x="9016875" y="484749"/>
                      <a:ext cx="622300" cy="457200"/>
                    </a:xfrm>
                    <a:prstGeom prst="rect">
                      <a:avLst/>
                    </a:prstGeom>
                  </p:spPr>
                </p:pic>
                <p:grpSp>
                  <p:nvGrpSpPr>
                    <p:cNvPr id="78" name="Group 77">
                      <a:extLst>
                        <a:ext uri="{FF2B5EF4-FFF2-40B4-BE49-F238E27FC236}">
                          <a16:creationId xmlns:a16="http://schemas.microsoft.com/office/drawing/2014/main" id="{69E49D2D-ABCA-36B3-BC41-77B762F60F5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949899" y="2663893"/>
                      <a:ext cx="2991085" cy="422549"/>
                      <a:chOff x="8949899" y="2663893"/>
                      <a:chExt cx="2991085" cy="422549"/>
                    </a:xfrm>
                  </p:grpSpPr>
                  <p:sp>
                    <p:nvSpPr>
                      <p:cNvPr id="99" name="Rounded Rectangle 98">
                        <a:extLst>
                          <a:ext uri="{FF2B5EF4-FFF2-40B4-BE49-F238E27FC236}">
                            <a16:creationId xmlns:a16="http://schemas.microsoft.com/office/drawing/2014/main" id="{BAF9E5C5-D0A5-067B-5563-D57E422CF67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964642" y="2663893"/>
                        <a:ext cx="2976342" cy="422549"/>
                      </a:xfrm>
                      <a:prstGeom prst="roundRect">
                        <a:avLst/>
                      </a:prstGeom>
                      <a:solidFill>
                        <a:schemeClr val="bg1">
                          <a:lumMod val="95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0" name="TextBox 99">
                        <a:extLst>
                          <a:ext uri="{FF2B5EF4-FFF2-40B4-BE49-F238E27FC236}">
                            <a16:creationId xmlns:a16="http://schemas.microsoft.com/office/drawing/2014/main" id="{A9E60652-E9ED-39CD-2D42-5383F1C23E2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949899" y="2756697"/>
                        <a:ext cx="2982438" cy="24622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GB" sz="1000" b="1" dirty="0" err="1">
                            <a:solidFill>
                              <a:srgbClr val="2E4558"/>
                            </a:solidFill>
                            <a:latin typeface="Helvetica Neue" panose="02000503000000020004" pitchFamily="2" charset="0"/>
                          </a:rPr>
                          <a:t>ineqe.com</a:t>
                        </a:r>
                        <a:r>
                          <a:rPr lang="en-GB" sz="1000" b="1" dirty="0">
                            <a:solidFill>
                              <a:srgbClr val="2E4558"/>
                            </a:solidFill>
                            <a:latin typeface="Helvetica Neue" panose="02000503000000020004" pitchFamily="2" charset="0"/>
                          </a:rPr>
                          <a:t>/</a:t>
                        </a:r>
                        <a:r>
                          <a:rPr lang="en-GB" sz="1000" b="1" dirty="0" err="1">
                            <a:solidFill>
                              <a:srgbClr val="2E4558"/>
                            </a:solidFill>
                            <a:latin typeface="Helvetica Neue" panose="02000503000000020004" pitchFamily="2" charset="0"/>
                          </a:rPr>
                          <a:t>churchofengland</a:t>
                        </a:r>
                        <a:r>
                          <a:rPr lang="en-GB" sz="1000" b="1" dirty="0">
                            <a:solidFill>
                              <a:srgbClr val="2E4558"/>
                            </a:solidFill>
                            <a:latin typeface="Helvetica Neue" panose="02000503000000020004" pitchFamily="2" charset="0"/>
                          </a:rPr>
                          <a:t>/</a:t>
                        </a:r>
                        <a:r>
                          <a:rPr lang="en-GB" sz="1000" b="1" dirty="0" err="1">
                            <a:solidFill>
                              <a:srgbClr val="2E4558"/>
                            </a:solidFill>
                            <a:latin typeface="Helvetica Neue" panose="02000503000000020004" pitchFamily="2" charset="0"/>
                          </a:rPr>
                          <a:t>southwark</a:t>
                        </a:r>
                        <a:endParaRPr lang="en-GB" sz="1000" dirty="0">
                          <a:solidFill>
                            <a:srgbClr val="2E4558"/>
                          </a:solidFill>
                          <a:latin typeface="Helvetica Neue" panose="02000503000000020004" pitchFamily="2" charset="0"/>
                        </a:endParaRPr>
                      </a:p>
                    </p:txBody>
                  </p:sp>
                </p:grpSp>
                <p:grpSp>
                  <p:nvGrpSpPr>
                    <p:cNvPr id="79" name="Group 78">
                      <a:extLst>
                        <a:ext uri="{FF2B5EF4-FFF2-40B4-BE49-F238E27FC236}">
                          <a16:creationId xmlns:a16="http://schemas.microsoft.com/office/drawing/2014/main" id="{0A18A70C-C335-DB61-4209-E6AF68DA373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956769" y="1014723"/>
                      <a:ext cx="3126896" cy="1530685"/>
                      <a:chOff x="8956769" y="1014723"/>
                      <a:chExt cx="3126896" cy="1530685"/>
                    </a:xfrm>
                  </p:grpSpPr>
                  <p:sp>
                    <p:nvSpPr>
                      <p:cNvPr id="97" name="TextBox 96">
                        <a:extLst>
                          <a:ext uri="{FF2B5EF4-FFF2-40B4-BE49-F238E27FC236}">
                            <a16:creationId xmlns:a16="http://schemas.microsoft.com/office/drawing/2014/main" id="{A4EE58B9-D1C9-BF25-5D22-79A9B98921E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956769" y="1529745"/>
                        <a:ext cx="2920692" cy="101566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If you have any information, concerns or worries about something that happened in or is related to your Church body, you can contact us via this webpage:</a:t>
                        </a:r>
                        <a:endParaRPr lang="en-GB" sz="1200" b="1" dirty="0">
                          <a:solidFill>
                            <a:schemeClr val="bg1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</p:txBody>
                  </p:sp>
                  <p:sp>
                    <p:nvSpPr>
                      <p:cNvPr id="98" name="TextBox 97">
                        <a:extLst>
                          <a:ext uri="{FF2B5EF4-FFF2-40B4-BE49-F238E27FC236}">
                            <a16:creationId xmlns:a16="http://schemas.microsoft.com/office/drawing/2014/main" id="{6FB254E4-83B7-CB0D-0712-940917F346D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956769" y="1014723"/>
                        <a:ext cx="3126896" cy="49462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20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You can help us</a:t>
                        </a:r>
                      </a:p>
                    </p:txBody>
                  </p:sp>
                </p:grpSp>
                <p:grpSp>
                  <p:nvGrpSpPr>
                    <p:cNvPr id="81" name="Group 80">
                      <a:extLst>
                        <a:ext uri="{FF2B5EF4-FFF2-40B4-BE49-F238E27FC236}">
                          <a16:creationId xmlns:a16="http://schemas.microsoft.com/office/drawing/2014/main" id="{EFC0C75D-D92E-7C02-2B25-513AC4C14C3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941252" y="3211044"/>
                      <a:ext cx="2999732" cy="1626131"/>
                      <a:chOff x="8941252" y="3211044"/>
                      <a:chExt cx="2999732" cy="1626131"/>
                    </a:xfrm>
                  </p:grpSpPr>
                  <p:sp>
                    <p:nvSpPr>
                      <p:cNvPr id="93" name="Rounded Rectangle 92">
                        <a:extLst>
                          <a:ext uri="{FF2B5EF4-FFF2-40B4-BE49-F238E27FC236}">
                            <a16:creationId xmlns:a16="http://schemas.microsoft.com/office/drawing/2014/main" id="{ABCDA2E0-12D1-ACC7-6745-770CD955790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941252" y="3780002"/>
                        <a:ext cx="2999732" cy="1057173"/>
                      </a:xfrm>
                      <a:prstGeom prst="roundRect">
                        <a:avLst>
                          <a:gd name="adj" fmla="val 5934"/>
                        </a:avLst>
                      </a:prstGeom>
                      <a:solidFill>
                        <a:srgbClr val="2E4558"/>
                      </a:solidFill>
                      <a:ln>
                        <a:solidFill>
                          <a:srgbClr val="E8E8E8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srgbClr val="35BCEE"/>
                          </a:solidFill>
                        </a:endParaRPr>
                      </a:p>
                    </p:txBody>
                  </p:sp>
                  <p:sp>
                    <p:nvSpPr>
                      <p:cNvPr id="94" name="TextBox 93">
                        <a:extLst>
                          <a:ext uri="{FF2B5EF4-FFF2-40B4-BE49-F238E27FC236}">
                            <a16:creationId xmlns:a16="http://schemas.microsoft.com/office/drawing/2014/main" id="{DAAA16C7-7B92-10FE-E955-DFE7AF782C9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9076524" y="3896300"/>
                        <a:ext cx="2788237" cy="83099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200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effectLst/>
                            <a:latin typeface="Helvetica Neue" panose="02000503000000020004" pitchFamily="2" charset="0"/>
                          </a:rPr>
                          <a:t>Don’t forget - If you or someone you know is in immediate danger, it is important that you quickly get the right help – 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effectLst/>
                            <a:latin typeface="Helvetica Neue" panose="02000503000000020004" pitchFamily="2" charset="0"/>
                          </a:rPr>
                          <a:t>call the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effectLst/>
                            <a:latin typeface="Helvetica Neue" panose="02000503000000020004" pitchFamily="2" charset="0"/>
                          </a:rPr>
                          <a:t>police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effectLst/>
                            <a:latin typeface="Helvetica Neue" panose="02000503000000020004" pitchFamily="2" charset="0"/>
                          </a:rPr>
                          <a:t>on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effectLst/>
                            <a:latin typeface="Helvetica Neue" panose="02000503000000020004" pitchFamily="2" charset="0"/>
                          </a:rPr>
                          <a:t>999</a:t>
                        </a:r>
                        <a:endParaRPr lang="en-GB" sz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</p:txBody>
                  </p:sp>
                  <p:sp>
                    <p:nvSpPr>
                      <p:cNvPr id="95" name="Rounded Rectangle 94">
                        <a:extLst>
                          <a:ext uri="{FF2B5EF4-FFF2-40B4-BE49-F238E27FC236}">
                            <a16:creationId xmlns:a16="http://schemas.microsoft.com/office/drawing/2014/main" id="{3AEED1FA-BFD1-3414-5E4A-CC34CE0C330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964640" y="3211044"/>
                        <a:ext cx="2976343" cy="366406"/>
                      </a:xfrm>
                      <a:prstGeom prst="roundRect">
                        <a:avLst>
                          <a:gd name="adj" fmla="val 17053"/>
                        </a:avLst>
                      </a:prstGeom>
                      <a:solidFill>
                        <a:srgbClr val="D62F7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srgbClr val="35BCEE"/>
                          </a:solidFill>
                        </a:endParaRPr>
                      </a:p>
                    </p:txBody>
                  </p:sp>
                  <p:sp>
                    <p:nvSpPr>
                      <p:cNvPr id="96" name="TextBox 95">
                        <a:extLst>
                          <a:ext uri="{FF2B5EF4-FFF2-40B4-BE49-F238E27FC236}">
                            <a16:creationId xmlns:a16="http://schemas.microsoft.com/office/drawing/2014/main" id="{05F00C58-0B90-2B90-A133-DF442D038AD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964640" y="3253814"/>
                        <a:ext cx="2976343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GB" sz="1200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Closing date is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08</a:t>
                        </a:r>
                        <a:r>
                          <a:rPr lang="en-GB" sz="1200" b="1" baseline="30000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th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April 2026</a:t>
                        </a:r>
                        <a:endParaRPr lang="en-GB" sz="120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</a:endParaRPr>
                      </a:p>
                    </p:txBody>
                  </p:sp>
                </p:grpSp>
                <p:sp>
                  <p:nvSpPr>
                    <p:cNvPr id="82" name="Rectangle 81">
                      <a:extLst>
                        <a:ext uri="{FF2B5EF4-FFF2-40B4-BE49-F238E27FC236}">
                          <a16:creationId xmlns:a16="http://schemas.microsoft.com/office/drawing/2014/main" id="{955FDCFA-20EE-4BB2-E476-A0E85D5ADF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62765" y="6508980"/>
                      <a:ext cx="8829235" cy="364419"/>
                    </a:xfrm>
                    <a:prstGeom prst="rect">
                      <a:avLst/>
                    </a:prstGeom>
                    <a:solidFill>
                      <a:schemeClr val="bg1">
                        <a:lumMod val="8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grpSp>
                  <p:nvGrpSpPr>
                    <p:cNvPr id="83" name="Group 82">
                      <a:extLst>
                        <a:ext uri="{FF2B5EF4-FFF2-40B4-BE49-F238E27FC236}">
                          <a16:creationId xmlns:a16="http://schemas.microsoft.com/office/drawing/2014/main" id="{E8D43533-633E-8D81-3BA9-2F3AD853C98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8104" y="5217239"/>
                      <a:ext cx="8545561" cy="1164871"/>
                      <a:chOff x="3538104" y="5217239"/>
                      <a:chExt cx="8545561" cy="1164871"/>
                    </a:xfrm>
                  </p:grpSpPr>
                  <p:sp>
                    <p:nvSpPr>
                      <p:cNvPr id="85" name="TextBox 84">
                        <a:extLst>
                          <a:ext uri="{FF2B5EF4-FFF2-40B4-BE49-F238E27FC236}">
                            <a16:creationId xmlns:a16="http://schemas.microsoft.com/office/drawing/2014/main" id="{26FA72C7-2EAD-1039-569E-D63452A03842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538104" y="5217239"/>
                        <a:ext cx="2365986" cy="88787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b="1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NSPCC Helpline</a:t>
                        </a:r>
                        <a:endParaRPr lang="en-GB" sz="1200" dirty="0">
                          <a:solidFill>
                            <a:srgbClr val="24323F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Helpline - 080 8800 5000 </a:t>
                        </a: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Email - </a:t>
                        </a:r>
                        <a:r>
                          <a:rPr lang="en-GB" sz="1200" dirty="0" err="1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help@NSPCC.org.uk</a:t>
                        </a:r>
                        <a:endParaRPr lang="en-GB" sz="1200" dirty="0">
                          <a:solidFill>
                            <a:srgbClr val="24323F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</p:txBody>
                  </p:sp>
                  <p:sp>
                    <p:nvSpPr>
                      <p:cNvPr id="86" name="TextBox 85">
                        <a:extLst>
                          <a:ext uri="{FF2B5EF4-FFF2-40B4-BE49-F238E27FC236}">
                            <a16:creationId xmlns:a16="http://schemas.microsoft.com/office/drawing/2014/main" id="{38AC0A51-DF58-F7C1-15C3-166E5D195D50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340666" y="5217239"/>
                        <a:ext cx="3346306" cy="116487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b="1" dirty="0">
                            <a:latin typeface="Helvetica Neue" panose="02000503000000020004" pitchFamily="2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a:t>Safe Spaces Support Service</a:t>
                        </a: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Helpline - 030 0303 1056 </a:t>
                        </a: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Email - </a:t>
                        </a:r>
                        <a:r>
                          <a:rPr lang="en-GB" sz="1200" dirty="0" err="1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safespaces@firstlight.org.uk</a:t>
                        </a: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 </a:t>
                        </a: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Web - </a:t>
                        </a:r>
                        <a:r>
                          <a:rPr lang="en-GB" sz="1200" dirty="0" err="1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safespacesenglandandwales.org.uk</a:t>
                        </a:r>
                        <a:endParaRPr lang="en-GB" sz="1200" dirty="0">
                          <a:solidFill>
                            <a:srgbClr val="24323F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</p:txBody>
                  </p:sp>
                  <p:sp>
                    <p:nvSpPr>
                      <p:cNvPr id="87" name="TextBox 86">
                        <a:extLst>
                          <a:ext uri="{FF2B5EF4-FFF2-40B4-BE49-F238E27FC236}">
                            <a16:creationId xmlns:a16="http://schemas.microsoft.com/office/drawing/2014/main" id="{66B676A9-05CB-4138-9182-1CCD248F068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9759350" y="5217239"/>
                        <a:ext cx="2324315" cy="88787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b="1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Childline</a:t>
                        </a:r>
                        <a:endParaRPr lang="en-GB" sz="1200" dirty="0">
                          <a:solidFill>
                            <a:srgbClr val="24323F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Helpline - 0800 1111</a:t>
                        </a: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latin typeface="Helvetica Neue" panose="02000503000000020004" pitchFamily="2" charset="0"/>
                          </a:rPr>
                          <a:t>    Web - </a:t>
                        </a:r>
                        <a:r>
                          <a:rPr lang="en-GB" sz="1200" dirty="0" err="1">
                            <a:solidFill>
                              <a:srgbClr val="24323F"/>
                            </a:solidFill>
                            <a:latin typeface="Helvetica Neue" panose="02000503000000020004" pitchFamily="2" charset="0"/>
                          </a:rPr>
                          <a:t>childline.org.uk</a:t>
                        </a:r>
                        <a:endParaRPr lang="en-GB" sz="1200" dirty="0">
                          <a:solidFill>
                            <a:srgbClr val="24323F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</p:txBody>
                  </p:sp>
                  <p:pic>
                    <p:nvPicPr>
                      <p:cNvPr id="88" name="Picture 87">
                        <a:extLst>
                          <a:ext uri="{FF2B5EF4-FFF2-40B4-BE49-F238E27FC236}">
                            <a16:creationId xmlns:a16="http://schemas.microsoft.com/office/drawing/2014/main" id="{87B8EA9A-0D0E-5861-5839-895567AC19CC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43671" y="5624671"/>
                        <a:ext cx="100155" cy="114195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89" name="Picture 88">
                        <a:extLst>
                          <a:ext uri="{FF2B5EF4-FFF2-40B4-BE49-F238E27FC236}">
                            <a16:creationId xmlns:a16="http://schemas.microsoft.com/office/drawing/2014/main" id="{8C9AE41A-479F-DEE3-BEE8-26EBFD7A6C61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28434" y="5624671"/>
                        <a:ext cx="100155" cy="114195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90" name="Picture 89">
                        <a:extLst>
                          <a:ext uri="{FF2B5EF4-FFF2-40B4-BE49-F238E27FC236}">
                            <a16:creationId xmlns:a16="http://schemas.microsoft.com/office/drawing/2014/main" id="{C48DE28A-042A-075B-962B-3E703B3C106D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21559" y="6187495"/>
                        <a:ext cx="73016" cy="98240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91" name="Picture 90">
                        <a:extLst>
                          <a:ext uri="{FF2B5EF4-FFF2-40B4-BE49-F238E27FC236}">
                            <a16:creationId xmlns:a16="http://schemas.microsoft.com/office/drawing/2014/main" id="{6C2BB2AE-AEF3-3FEC-985B-A94C510A85CC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844232" y="5624671"/>
                        <a:ext cx="100155" cy="114195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92" name="Picture 91">
                        <a:extLst>
                          <a:ext uri="{FF2B5EF4-FFF2-40B4-BE49-F238E27FC236}">
                            <a16:creationId xmlns:a16="http://schemas.microsoft.com/office/drawing/2014/main" id="{52CDF522-7494-5D54-363F-B446261C0312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843908" y="5911806"/>
                        <a:ext cx="73016" cy="98240"/>
                      </a:xfrm>
                      <a:prstGeom prst="rect">
                        <a:avLst/>
                      </a:prstGeom>
                    </p:spPr>
                  </p:pic>
                </p:grpSp>
                <p:cxnSp>
                  <p:nvCxnSpPr>
                    <p:cNvPr id="84" name="Straight Connector 83">
                      <a:extLst>
                        <a:ext uri="{FF2B5EF4-FFF2-40B4-BE49-F238E27FC236}">
                          <a16:creationId xmlns:a16="http://schemas.microsoft.com/office/drawing/2014/main" id="{57C9E0DC-3242-E88A-18B7-EE8E183D5F9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872588" y="2590191"/>
                      <a:ext cx="1707330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2" name="TextBox 71">
                    <a:extLst>
                      <a:ext uri="{FF2B5EF4-FFF2-40B4-BE49-F238E27FC236}">
                        <a16:creationId xmlns:a16="http://schemas.microsoft.com/office/drawing/2014/main" id="{F8B5879F-1D2A-69AF-6FEE-7845C0F5BB6E}"/>
                      </a:ext>
                    </a:extLst>
                  </p:cNvPr>
                  <p:cNvSpPr txBox="1"/>
                  <p:nvPr/>
                </p:nvSpPr>
                <p:spPr>
                  <a:xfrm>
                    <a:off x="3798149" y="441277"/>
                    <a:ext cx="4852509" cy="193899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The INEQE Safeguarding Group is an independent</a:t>
                    </a:r>
                    <a:r>
                      <a:rPr lang="en-GB" sz="1200" b="1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</a:rPr>
                      <a:t> </a:t>
                    </a:r>
                    <a:r>
                      <a:rPr lang="en-GB" sz="1200" b="1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company </a:t>
                    </a:r>
                  </a:p>
                  <a:p>
                    <a:r>
                      <a:rPr lang="en-GB" sz="1200" b="1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of safeguarding professionals.</a:t>
                    </a:r>
                    <a:br>
                      <a:rPr lang="en-GB" sz="1200" b="1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</a:br>
                    <a:endParaRPr lang="en-GB" sz="1200" dirty="0">
                      <a:solidFill>
                        <a:schemeClr val="bg1"/>
                      </a:solidFill>
                      <a:effectLst/>
                      <a:latin typeface="Helvetica Neue" panose="02000503000000020004" pitchFamily="2" charset="0"/>
                    </a:endParaRPr>
                  </a:p>
                  <a:p>
                    <a:r>
                      <a:rPr lang="en-GB" sz="1200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We have been asked to carry out Audits of the Church of England</a:t>
                    </a:r>
                  </a:p>
                  <a:p>
                    <a:r>
                      <a:rPr lang="en-GB" sz="1200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to make sure dioceses, cathedrals and palaces are doing all they can to create environments where everyone feels safe, valued </a:t>
                    </a:r>
                  </a:p>
                  <a:p>
                    <a:r>
                      <a:rPr lang="en-GB" sz="1200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and respected.</a:t>
                    </a:r>
                  </a:p>
                  <a:p>
                    <a:endParaRPr lang="en-GB" sz="1200" b="1" dirty="0">
                      <a:solidFill>
                        <a:schemeClr val="bg1"/>
                      </a:solidFill>
                      <a:latin typeface="Helvetica Neue" panose="02000503000000020004" pitchFamily="2" charset="0"/>
                    </a:endParaRPr>
                  </a:p>
                  <a:p>
                    <a:r>
                      <a:rPr lang="en-GB" sz="1200" b="1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</a:rPr>
                      <a:t>Listening to and learning from dioceses is an important part </a:t>
                    </a:r>
                  </a:p>
                  <a:p>
                    <a:r>
                      <a:rPr lang="en-GB" sz="1200" b="1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</a:rPr>
                      <a:t>of the Audit. </a:t>
                    </a:r>
                    <a:endParaRPr lang="en-GB" sz="1200" dirty="0">
                      <a:effectLst/>
                      <a:latin typeface="Helvetica Neue" panose="02000503000000020004" pitchFamily="2" charset="0"/>
                    </a:endParaRPr>
                  </a:p>
                </p:txBody>
              </p:sp>
            </p:grpSp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62301332-B81B-C5E4-75D6-C493B9CC3EF9}"/>
                    </a:ext>
                  </a:extLst>
                </p:cNvPr>
                <p:cNvSpPr txBox="1"/>
                <p:nvPr/>
              </p:nvSpPr>
              <p:spPr>
                <a:xfrm>
                  <a:off x="10274183" y="6597573"/>
                  <a:ext cx="1917817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800" dirty="0">
                      <a:solidFill>
                        <a:schemeClr val="bg1">
                          <a:lumMod val="65000"/>
                        </a:schemeClr>
                      </a:solidFill>
                      <a:effectLst/>
                      <a:latin typeface="Helvetica Neue Light" panose="02000403000000020004" pitchFamily="2" charset="0"/>
                    </a:rPr>
                    <a:t>© </a:t>
                  </a:r>
                  <a:r>
                    <a:rPr lang="en-GB" sz="800" dirty="0" err="1">
                      <a:solidFill>
                        <a:schemeClr val="bg1">
                          <a:lumMod val="65000"/>
                        </a:schemeClr>
                      </a:solidFill>
                      <a:effectLst/>
                      <a:latin typeface="Helvetica Neue Light" panose="02000403000000020004" pitchFamily="2" charset="0"/>
                    </a:rPr>
                    <a:t>Ineqe</a:t>
                  </a:r>
                  <a:r>
                    <a:rPr lang="en-GB" sz="800" dirty="0">
                      <a:solidFill>
                        <a:schemeClr val="bg1">
                          <a:lumMod val="65000"/>
                        </a:schemeClr>
                      </a:solidFill>
                      <a:effectLst/>
                      <a:latin typeface="Helvetica Neue Light" panose="02000403000000020004" pitchFamily="2" charset="0"/>
                    </a:rPr>
                    <a:t> Group Ltd 2026</a:t>
                  </a:r>
                </a:p>
              </p:txBody>
            </p:sp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D38888EF-B12E-C1D1-C083-13A54B4B0D5B}"/>
                    </a:ext>
                  </a:extLst>
                </p:cNvPr>
                <p:cNvSpPr txBox="1"/>
                <p:nvPr/>
              </p:nvSpPr>
              <p:spPr>
                <a:xfrm>
                  <a:off x="9575006" y="6597573"/>
                  <a:ext cx="659607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800" dirty="0">
                      <a:solidFill>
                        <a:schemeClr val="bg1">
                          <a:lumMod val="65000"/>
                        </a:schemeClr>
                      </a:solidFill>
                      <a:latin typeface="Helvetica Neue Light" panose="02000403000000020004" pitchFamily="2" charset="0"/>
                    </a:rPr>
                    <a:t>Diocese</a:t>
                  </a:r>
                  <a:endParaRPr lang="en-GB" sz="800" dirty="0">
                    <a:solidFill>
                      <a:schemeClr val="bg1">
                        <a:lumMod val="65000"/>
                      </a:schemeClr>
                    </a:solidFill>
                    <a:effectLst/>
                    <a:latin typeface="Helvetica Neue Light" panose="02000403000000020004" pitchFamily="2" charset="0"/>
                  </a:endParaRPr>
                </a:p>
              </p:txBody>
            </p:sp>
          </p:grpSp>
          <p:pic>
            <p:nvPicPr>
              <p:cNvPr id="66" name="Picture 65">
                <a:extLst>
                  <a:ext uri="{FF2B5EF4-FFF2-40B4-BE49-F238E27FC236}">
                    <a16:creationId xmlns:a16="http://schemas.microsoft.com/office/drawing/2014/main" id="{5A2C17FD-144F-B514-4670-DE599837E4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28593" y="5923861"/>
                <a:ext cx="115233" cy="80395"/>
              </a:xfrm>
              <a:prstGeom prst="rect">
                <a:avLst/>
              </a:prstGeom>
            </p:spPr>
          </p:pic>
          <p:pic>
            <p:nvPicPr>
              <p:cNvPr id="67" name="Picture 66">
                <a:extLst>
                  <a:ext uri="{FF2B5EF4-FFF2-40B4-BE49-F238E27FC236}">
                    <a16:creationId xmlns:a16="http://schemas.microsoft.com/office/drawing/2014/main" id="{30F3EAE6-1C94-F005-4139-BC06A0CA35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413044" y="5923861"/>
                <a:ext cx="115233" cy="80395"/>
              </a:xfrm>
              <a:prstGeom prst="rect">
                <a:avLst/>
              </a:prstGeom>
            </p:spPr>
          </p:pic>
        </p:grpSp>
        <p:sp>
          <p:nvSpPr>
            <p:cNvPr id="62" name="Rounded Rectangle 61">
              <a:extLst>
                <a:ext uri="{FF2B5EF4-FFF2-40B4-BE49-F238E27FC236}">
                  <a16:creationId xmlns:a16="http://schemas.microsoft.com/office/drawing/2014/main" id="{AD0F9323-D103-9C11-E26A-900A7CE32FAB}"/>
                </a:ext>
              </a:extLst>
            </p:cNvPr>
            <p:cNvSpPr/>
            <p:nvPr/>
          </p:nvSpPr>
          <p:spPr>
            <a:xfrm>
              <a:off x="3886872" y="4482546"/>
              <a:ext cx="3520970" cy="354629"/>
            </a:xfrm>
            <a:prstGeom prst="round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76FA9ABC-995E-CCEB-83FC-6F9945BDA2A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038752" y="4561476"/>
              <a:ext cx="67919" cy="194542"/>
            </a:xfrm>
            <a:prstGeom prst="rect">
              <a:avLst/>
            </a:prstGeom>
          </p:spPr>
        </p:pic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F9ED9BDD-912E-04ED-79F5-218ABA1673F3}"/>
                </a:ext>
              </a:extLst>
            </p:cNvPr>
            <p:cNvSpPr txBox="1"/>
            <p:nvPr/>
          </p:nvSpPr>
          <p:spPr>
            <a:xfrm>
              <a:off x="4130933" y="4539531"/>
              <a:ext cx="32045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 err="1">
                  <a:solidFill>
                    <a:schemeClr val="bg1">
                      <a:lumMod val="95000"/>
                    </a:schemeClr>
                  </a:solidFill>
                  <a:latin typeface="Helvetica Neue" panose="02000503000000020004" pitchFamily="2" charset="0"/>
                </a:rPr>
                <a:t>ineqe.com</a:t>
              </a:r>
              <a:r>
                <a:rPr lang="en-GB" sz="1000" b="1" dirty="0">
                  <a:solidFill>
                    <a:schemeClr val="bg1">
                      <a:lumMod val="95000"/>
                    </a:schemeClr>
                  </a:solidFill>
                  <a:latin typeface="Helvetica Neue" panose="02000503000000020004" pitchFamily="2" charset="0"/>
                </a:rPr>
                <a:t>/</a:t>
              </a:r>
              <a:r>
                <a:rPr lang="en-GB" sz="1000" b="1" dirty="0" err="1">
                  <a:solidFill>
                    <a:schemeClr val="bg1">
                      <a:lumMod val="95000"/>
                    </a:schemeClr>
                  </a:solidFill>
                  <a:latin typeface="Helvetica Neue" panose="02000503000000020004" pitchFamily="2" charset="0"/>
                </a:rPr>
                <a:t>churchofengland</a:t>
              </a:r>
              <a:r>
                <a:rPr lang="en-GB" sz="1000" b="1" dirty="0">
                  <a:solidFill>
                    <a:schemeClr val="bg1">
                      <a:lumMod val="95000"/>
                    </a:schemeClr>
                  </a:solidFill>
                  <a:latin typeface="Helvetica Neue" panose="02000503000000020004" pitchFamily="2" charset="0"/>
                </a:rPr>
                <a:t>/</a:t>
              </a:r>
              <a:r>
                <a:rPr lang="en-GB" sz="1000" b="1" dirty="0" err="1">
                  <a:solidFill>
                    <a:schemeClr val="bg1">
                      <a:lumMod val="95000"/>
                    </a:schemeClr>
                  </a:solidFill>
                  <a:latin typeface="Helvetica Neue" panose="02000503000000020004" pitchFamily="2" charset="0"/>
                </a:rPr>
                <a:t>southwark</a:t>
              </a:r>
              <a:endParaRPr lang="en-GB" sz="1000" dirty="0">
                <a:solidFill>
                  <a:schemeClr val="bg1">
                    <a:lumMod val="95000"/>
                  </a:schemeClr>
                </a:solidFill>
                <a:latin typeface="Helvetica Neue" panose="0200050300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9778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50F3588-5C4A-9C8F-BB54-59CFDEC8104F}"/>
              </a:ext>
            </a:extLst>
          </p:cNvPr>
          <p:cNvSpPr/>
          <p:nvPr/>
        </p:nvSpPr>
        <p:spPr>
          <a:xfrm>
            <a:off x="0" y="0"/>
            <a:ext cx="4812780" cy="6858000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606F9120-3C01-9BC4-8818-D614692F98B0}"/>
              </a:ext>
            </a:extLst>
          </p:cNvPr>
          <p:cNvSpPr/>
          <p:nvPr/>
        </p:nvSpPr>
        <p:spPr>
          <a:xfrm>
            <a:off x="0" y="5034397"/>
            <a:ext cx="12256176" cy="20064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B0C802-052E-7B32-B677-47FA8DB266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377" y="1133774"/>
            <a:ext cx="2604290" cy="45853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37AED74-9AF8-FD1B-1FA7-2E364CE59F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663642" y="2090705"/>
            <a:ext cx="8148153" cy="2954090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5D850F6B-2A7E-23FA-23AE-343EA7135B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827" y="484749"/>
            <a:ext cx="990600" cy="330200"/>
          </a:xfrm>
          <a:prstGeom prst="rect">
            <a:avLst/>
          </a:prstGeom>
        </p:spPr>
      </p:pic>
      <p:grpSp>
        <p:nvGrpSpPr>
          <p:cNvPr id="98" name="Group 97">
            <a:extLst>
              <a:ext uri="{FF2B5EF4-FFF2-40B4-BE49-F238E27FC236}">
                <a16:creationId xmlns:a16="http://schemas.microsoft.com/office/drawing/2014/main" id="{4C569989-398C-3334-255B-1958885ED731}"/>
              </a:ext>
            </a:extLst>
          </p:cNvPr>
          <p:cNvGrpSpPr/>
          <p:nvPr/>
        </p:nvGrpSpPr>
        <p:grpSpPr>
          <a:xfrm>
            <a:off x="3362765" y="0"/>
            <a:ext cx="8829235" cy="6873399"/>
            <a:chOff x="3362765" y="0"/>
            <a:chExt cx="8829235" cy="6873399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69A3882-662D-FA85-3A99-F2504385203A}"/>
                </a:ext>
              </a:extLst>
            </p:cNvPr>
            <p:cNvGrpSpPr/>
            <p:nvPr/>
          </p:nvGrpSpPr>
          <p:grpSpPr>
            <a:xfrm>
              <a:off x="3362765" y="0"/>
              <a:ext cx="8829235" cy="6873399"/>
              <a:chOff x="3362765" y="0"/>
              <a:chExt cx="8829235" cy="6873399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E0B08F75-EF86-CF40-173D-36050D8B7001}"/>
                  </a:ext>
                </a:extLst>
              </p:cNvPr>
              <p:cNvGrpSpPr/>
              <p:nvPr/>
            </p:nvGrpSpPr>
            <p:grpSpPr>
              <a:xfrm>
                <a:off x="3362765" y="0"/>
                <a:ext cx="8829235" cy="6873399"/>
                <a:chOff x="3362765" y="0"/>
                <a:chExt cx="8829235" cy="6873399"/>
              </a:xfrm>
            </p:grpSpPr>
            <p:grpSp>
              <p:nvGrpSpPr>
                <p:cNvPr id="13" name="Group 12">
                  <a:extLst>
                    <a:ext uri="{FF2B5EF4-FFF2-40B4-BE49-F238E27FC236}">
                      <a16:creationId xmlns:a16="http://schemas.microsoft.com/office/drawing/2014/main" id="{4D6DFD9F-4414-13A5-A340-BE900588AE68}"/>
                    </a:ext>
                  </a:extLst>
                </p:cNvPr>
                <p:cNvGrpSpPr/>
                <p:nvPr/>
              </p:nvGrpSpPr>
              <p:grpSpPr>
                <a:xfrm>
                  <a:off x="3362765" y="0"/>
                  <a:ext cx="8829235" cy="6873399"/>
                  <a:chOff x="3362765" y="0"/>
                  <a:chExt cx="8829235" cy="6873399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DE6503A7-7296-ABBC-D722-3C137CDF2C77}"/>
                      </a:ext>
                    </a:extLst>
                  </p:cNvPr>
                  <p:cNvGrpSpPr/>
                  <p:nvPr/>
                </p:nvGrpSpPr>
                <p:grpSpPr>
                  <a:xfrm>
                    <a:off x="3362765" y="0"/>
                    <a:ext cx="8829235" cy="6873399"/>
                    <a:chOff x="3362765" y="0"/>
                    <a:chExt cx="8829235" cy="6873399"/>
                  </a:xfrm>
                </p:grpSpPr>
                <p:sp>
                  <p:nvSpPr>
                    <p:cNvPr id="8" name="Rectangle 7">
                      <a:extLst>
                        <a:ext uri="{FF2B5EF4-FFF2-40B4-BE49-F238E27FC236}">
                          <a16:creationId xmlns:a16="http://schemas.microsoft.com/office/drawing/2014/main" id="{CD903863-0CDC-5318-D36F-0A5F7A6B02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62765" y="0"/>
                      <a:ext cx="8829231" cy="5052033"/>
                    </a:xfrm>
                    <a:prstGeom prst="rect">
                      <a:avLst/>
                    </a:prstGeom>
                    <a:solidFill>
                      <a:srgbClr val="2E4558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2" name="Rectangle 11">
                      <a:extLst>
                        <a:ext uri="{FF2B5EF4-FFF2-40B4-BE49-F238E27FC236}">
                          <a16:creationId xmlns:a16="http://schemas.microsoft.com/office/drawing/2014/main" id="{AC261A05-8DE8-30E2-D761-19358B2E4E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62766" y="5036776"/>
                      <a:ext cx="8829233" cy="1834247"/>
                    </a:xfrm>
                    <a:prstGeom prst="rect">
                      <a:avLst/>
                    </a:prstGeom>
                    <a:solidFill>
                      <a:srgbClr val="E8E8E8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grpSp>
                  <p:nvGrpSpPr>
                    <p:cNvPr id="6" name="Group 5">
                      <a:extLst>
                        <a:ext uri="{FF2B5EF4-FFF2-40B4-BE49-F238E27FC236}">
                          <a16:creationId xmlns:a16="http://schemas.microsoft.com/office/drawing/2014/main" id="{CE56CC20-481C-2268-DDC1-604F377CEEA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806831" y="2697351"/>
                      <a:ext cx="4852509" cy="1637210"/>
                      <a:chOff x="3806831" y="2697351"/>
                      <a:chExt cx="4852509" cy="1637210"/>
                    </a:xfrm>
                  </p:grpSpPr>
                  <p:sp>
                    <p:nvSpPr>
                      <p:cNvPr id="54" name="TextBox 53">
                        <a:extLst>
                          <a:ext uri="{FF2B5EF4-FFF2-40B4-BE49-F238E27FC236}">
                            <a16:creationId xmlns:a16="http://schemas.microsoft.com/office/drawing/2014/main" id="{5AE50A92-1686-C615-0B74-53494725770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806831" y="2697351"/>
                        <a:ext cx="3126896" cy="49462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20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Tell us your views!</a:t>
                        </a:r>
                      </a:p>
                    </p:txBody>
                  </p:sp>
                  <p:sp>
                    <p:nvSpPr>
                      <p:cNvPr id="69" name="TextBox 68">
                        <a:extLst>
                          <a:ext uri="{FF2B5EF4-FFF2-40B4-BE49-F238E27FC236}">
                            <a16:creationId xmlns:a16="http://schemas.microsoft.com/office/drawing/2014/main" id="{DEB10ED0-09CC-E36A-575C-4BD63BFDDF4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806831" y="3318898"/>
                        <a:ext cx="4852509" cy="101566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Y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our participation is critically important and you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can help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by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taking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part in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 an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anonymous and confidential survey. </a:t>
                        </a:r>
                        <a:endParaRPr lang="en-GB" sz="1200" dirty="0">
                          <a:effectLst/>
                          <a:latin typeface="Helvetica Neue" panose="02000503000000020004" pitchFamily="2" charset="0"/>
                        </a:endParaRPr>
                      </a:p>
                      <a:p>
                        <a:endParaRPr lang="en-GB" sz="1200" dirty="0">
                          <a:solidFill>
                            <a:schemeClr val="bg1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  <a:p>
                        <a:r>
                          <a:rPr lang="en-GB" sz="1200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We encourage you to be open and honest. We will only share information if what you tell us indicates a serious risk of harm. </a:t>
                        </a:r>
                      </a:p>
                    </p:txBody>
                  </p:sp>
                </p:grpSp>
                <p:sp>
                  <p:nvSpPr>
                    <p:cNvPr id="70" name="Rectangle 69">
                      <a:extLst>
                        <a:ext uri="{FF2B5EF4-FFF2-40B4-BE49-F238E27FC236}">
                          <a16:creationId xmlns:a16="http://schemas.microsoft.com/office/drawing/2014/main" id="{008E1C50-B931-EDB4-479A-424BE61F03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58989" y="0"/>
                      <a:ext cx="3433010" cy="5034397"/>
                    </a:xfrm>
                    <a:prstGeom prst="rect">
                      <a:avLst/>
                    </a:prstGeom>
                    <a:solidFill>
                      <a:srgbClr val="243847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pic>
                  <p:nvPicPr>
                    <p:cNvPr id="52" name="Picture 51">
                      <a:extLst>
                        <a:ext uri="{FF2B5EF4-FFF2-40B4-BE49-F238E27FC236}">
                          <a16:creationId xmlns:a16="http://schemas.microsoft.com/office/drawing/2014/main" id="{6A6D2F9D-4B24-D9E8-981A-0598C15F720F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6"/>
                    <a:stretch>
                      <a:fillRect/>
                    </a:stretch>
                  </p:blipFill>
                  <p:spPr>
                    <a:xfrm>
                      <a:off x="9016875" y="484749"/>
                      <a:ext cx="622300" cy="457200"/>
                    </a:xfrm>
                    <a:prstGeom prst="rect">
                      <a:avLst/>
                    </a:prstGeom>
                  </p:spPr>
                </p:pic>
                <p:grpSp>
                  <p:nvGrpSpPr>
                    <p:cNvPr id="2" name="Group 1">
                      <a:extLst>
                        <a:ext uri="{FF2B5EF4-FFF2-40B4-BE49-F238E27FC236}">
                          <a16:creationId xmlns:a16="http://schemas.microsoft.com/office/drawing/2014/main" id="{3A4E458A-E1E4-5287-0CDA-55CC326CB5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949899" y="2663893"/>
                      <a:ext cx="2991085" cy="422549"/>
                      <a:chOff x="8949899" y="2663893"/>
                      <a:chExt cx="2991085" cy="422549"/>
                    </a:xfrm>
                  </p:grpSpPr>
                  <p:sp>
                    <p:nvSpPr>
                      <p:cNvPr id="50" name="Rounded Rectangle 49">
                        <a:extLst>
                          <a:ext uri="{FF2B5EF4-FFF2-40B4-BE49-F238E27FC236}">
                            <a16:creationId xmlns:a16="http://schemas.microsoft.com/office/drawing/2014/main" id="{6A2868C9-6EDA-0EA8-2246-92FF7FE6F7D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964642" y="2663893"/>
                        <a:ext cx="2976342" cy="422549"/>
                      </a:xfrm>
                      <a:prstGeom prst="roundRect">
                        <a:avLst/>
                      </a:prstGeom>
                      <a:solidFill>
                        <a:schemeClr val="bg1">
                          <a:lumMod val="95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6" name="TextBox 55">
                        <a:extLst>
                          <a:ext uri="{FF2B5EF4-FFF2-40B4-BE49-F238E27FC236}">
                            <a16:creationId xmlns:a16="http://schemas.microsoft.com/office/drawing/2014/main" id="{9D5649C4-8E0A-979D-42A6-83B135A508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949899" y="2756697"/>
                        <a:ext cx="2982438" cy="24622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GB" sz="1000" b="1" dirty="0" err="1">
                            <a:solidFill>
                              <a:srgbClr val="2E4558"/>
                            </a:solidFill>
                            <a:latin typeface="Helvetica Neue" panose="02000503000000020004" pitchFamily="2" charset="0"/>
                          </a:rPr>
                          <a:t>ineqe.com</a:t>
                        </a:r>
                        <a:r>
                          <a:rPr lang="en-GB" sz="1000" b="1" dirty="0">
                            <a:solidFill>
                              <a:srgbClr val="2E4558"/>
                            </a:solidFill>
                            <a:latin typeface="Helvetica Neue" panose="02000503000000020004" pitchFamily="2" charset="0"/>
                          </a:rPr>
                          <a:t>/</a:t>
                        </a:r>
                        <a:r>
                          <a:rPr lang="en-GB" sz="1000" b="1" dirty="0" err="1">
                            <a:solidFill>
                              <a:srgbClr val="2E4558"/>
                            </a:solidFill>
                            <a:latin typeface="Helvetica Neue" panose="02000503000000020004" pitchFamily="2" charset="0"/>
                          </a:rPr>
                          <a:t>churchofengland</a:t>
                        </a:r>
                        <a:r>
                          <a:rPr lang="en-GB" sz="1000" b="1" dirty="0">
                            <a:solidFill>
                              <a:srgbClr val="2E4558"/>
                            </a:solidFill>
                            <a:latin typeface="Helvetica Neue" panose="02000503000000020004" pitchFamily="2" charset="0"/>
                          </a:rPr>
                          <a:t>/</a:t>
                        </a:r>
                        <a:r>
                          <a:rPr lang="en-GB" sz="1000" b="1" dirty="0" err="1">
                            <a:solidFill>
                              <a:srgbClr val="2E4558"/>
                            </a:solidFill>
                            <a:latin typeface="Helvetica Neue" panose="02000503000000020004" pitchFamily="2" charset="0"/>
                          </a:rPr>
                          <a:t>southwark</a:t>
                        </a:r>
                        <a:endParaRPr lang="en-GB" sz="1000" dirty="0">
                          <a:solidFill>
                            <a:srgbClr val="2E4558"/>
                          </a:solidFill>
                          <a:latin typeface="Helvetica Neue" panose="02000503000000020004" pitchFamily="2" charset="0"/>
                        </a:endParaRPr>
                      </a:p>
                    </p:txBody>
                  </p:sp>
                </p:grpSp>
                <p:grpSp>
                  <p:nvGrpSpPr>
                    <p:cNvPr id="5" name="Group 4">
                      <a:extLst>
                        <a:ext uri="{FF2B5EF4-FFF2-40B4-BE49-F238E27FC236}">
                          <a16:creationId xmlns:a16="http://schemas.microsoft.com/office/drawing/2014/main" id="{F3517D51-72AB-9AF3-0E1A-93A47FC076C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956769" y="1014723"/>
                      <a:ext cx="3126896" cy="1530685"/>
                      <a:chOff x="8956769" y="1014723"/>
                      <a:chExt cx="3126896" cy="1530685"/>
                    </a:xfrm>
                  </p:grpSpPr>
                  <p:sp>
                    <p:nvSpPr>
                      <p:cNvPr id="55" name="TextBox 54">
                        <a:extLst>
                          <a:ext uri="{FF2B5EF4-FFF2-40B4-BE49-F238E27FC236}">
                            <a16:creationId xmlns:a16="http://schemas.microsoft.com/office/drawing/2014/main" id="{E155521F-C606-2FBF-57AD-246750ED359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956769" y="1529745"/>
                        <a:ext cx="2920692" cy="101566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If you have any information, concerns or worries about something that happened in or is related to your Church body, you can contact us via this webpage:</a:t>
                        </a:r>
                        <a:endParaRPr lang="en-GB" sz="1200" b="1" dirty="0">
                          <a:solidFill>
                            <a:schemeClr val="bg1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</p:txBody>
                  </p:sp>
                  <p:sp>
                    <p:nvSpPr>
                      <p:cNvPr id="71" name="TextBox 70">
                        <a:extLst>
                          <a:ext uri="{FF2B5EF4-FFF2-40B4-BE49-F238E27FC236}">
                            <a16:creationId xmlns:a16="http://schemas.microsoft.com/office/drawing/2014/main" id="{630752FA-45F7-FD3B-6DC9-09A7E98A47E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956769" y="1014723"/>
                        <a:ext cx="3126896" cy="49462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2000" b="1" dirty="0">
                            <a:solidFill>
                              <a:schemeClr val="bg1"/>
                            </a:solidFill>
                            <a:effectLst/>
                            <a:latin typeface="Helvetica Neue" panose="02000503000000020004" pitchFamily="2" charset="0"/>
                          </a:rPr>
                          <a:t>You can help us</a:t>
                        </a:r>
                      </a:p>
                    </p:txBody>
                  </p:sp>
                </p:grpSp>
                <p:grpSp>
                  <p:nvGrpSpPr>
                    <p:cNvPr id="3" name="Group 2">
                      <a:extLst>
                        <a:ext uri="{FF2B5EF4-FFF2-40B4-BE49-F238E27FC236}">
                          <a16:creationId xmlns:a16="http://schemas.microsoft.com/office/drawing/2014/main" id="{5090D05D-10CF-CFC7-71EB-972827CF0DD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941252" y="3211044"/>
                      <a:ext cx="2999732" cy="1626131"/>
                      <a:chOff x="8941252" y="3211044"/>
                      <a:chExt cx="2999732" cy="1626131"/>
                    </a:xfrm>
                  </p:grpSpPr>
                  <p:sp>
                    <p:nvSpPr>
                      <p:cNvPr id="72" name="Rounded Rectangle 71">
                        <a:extLst>
                          <a:ext uri="{FF2B5EF4-FFF2-40B4-BE49-F238E27FC236}">
                            <a16:creationId xmlns:a16="http://schemas.microsoft.com/office/drawing/2014/main" id="{F27659E5-59D5-B8E2-FFEA-649C8D7BDE9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941252" y="3780002"/>
                        <a:ext cx="2999732" cy="1057173"/>
                      </a:xfrm>
                      <a:prstGeom prst="roundRect">
                        <a:avLst>
                          <a:gd name="adj" fmla="val 5934"/>
                        </a:avLst>
                      </a:prstGeom>
                      <a:solidFill>
                        <a:srgbClr val="2E4558"/>
                      </a:solidFill>
                      <a:ln>
                        <a:solidFill>
                          <a:srgbClr val="E8E8E8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srgbClr val="35BCEE"/>
                          </a:solidFill>
                        </a:endParaRPr>
                      </a:p>
                    </p:txBody>
                  </p:sp>
                  <p:sp>
                    <p:nvSpPr>
                      <p:cNvPr id="73" name="TextBox 72">
                        <a:extLst>
                          <a:ext uri="{FF2B5EF4-FFF2-40B4-BE49-F238E27FC236}">
                            <a16:creationId xmlns:a16="http://schemas.microsoft.com/office/drawing/2014/main" id="{E3E4B198-61F9-00B2-B701-384AB1A71FA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9076524" y="3896300"/>
                        <a:ext cx="2788237" cy="83099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sz="1200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effectLst/>
                            <a:latin typeface="Helvetica Neue" panose="02000503000000020004" pitchFamily="2" charset="0"/>
                          </a:rPr>
                          <a:t>Don’t forget - If you or someone you know is in immediate danger, it is important that you quickly get the right help – 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effectLst/>
                            <a:latin typeface="Helvetica Neue" panose="02000503000000020004" pitchFamily="2" charset="0"/>
                          </a:rPr>
                          <a:t>call the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effectLst/>
                            <a:latin typeface="Helvetica Neue" panose="02000503000000020004" pitchFamily="2" charset="0"/>
                          </a:rPr>
                          <a:t>police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effectLst/>
                            <a:latin typeface="Helvetica Neue" panose="02000503000000020004" pitchFamily="2" charset="0"/>
                          </a:rPr>
                          <a:t>on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latin typeface="Helvetica Neue" panose="02000503000000020004" pitchFamily="2" charset="0"/>
                          </a:rPr>
                          <a:t> </a:t>
                        </a:r>
                        <a:r>
                          <a:rPr lang="en-GB" sz="1200" b="1" dirty="0">
                            <a:solidFill>
                              <a:schemeClr val="bg1">
                                <a:lumMod val="95000"/>
                              </a:schemeClr>
                            </a:solidFill>
                            <a:effectLst/>
                            <a:latin typeface="Helvetica Neue" panose="02000503000000020004" pitchFamily="2" charset="0"/>
                          </a:rPr>
                          <a:t>999</a:t>
                        </a:r>
                        <a:endParaRPr lang="en-GB" sz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</p:txBody>
                  </p:sp>
                  <p:sp>
                    <p:nvSpPr>
                      <p:cNvPr id="10" name="Rounded Rectangle 9">
                        <a:extLst>
                          <a:ext uri="{FF2B5EF4-FFF2-40B4-BE49-F238E27FC236}">
                            <a16:creationId xmlns:a16="http://schemas.microsoft.com/office/drawing/2014/main" id="{D18AFB3F-2877-23E1-D75F-D51F12D6393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964640" y="3211044"/>
                        <a:ext cx="2976343" cy="366406"/>
                      </a:xfrm>
                      <a:prstGeom prst="roundRect">
                        <a:avLst>
                          <a:gd name="adj" fmla="val 17053"/>
                        </a:avLst>
                      </a:prstGeom>
                      <a:solidFill>
                        <a:srgbClr val="D62F7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srgbClr val="35BCEE"/>
                          </a:solidFill>
                        </a:endParaRPr>
                      </a:p>
                    </p:txBody>
                  </p:sp>
                  <p:sp>
                    <p:nvSpPr>
                      <p:cNvPr id="14" name="TextBox 13">
                        <a:extLst>
                          <a:ext uri="{FF2B5EF4-FFF2-40B4-BE49-F238E27FC236}">
                            <a16:creationId xmlns:a16="http://schemas.microsoft.com/office/drawing/2014/main" id="{AD7B570D-D18D-2370-1C07-6AC5378E044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964640" y="3253814"/>
                        <a:ext cx="2976343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GB" sz="1200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Closing date is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08</a:t>
                        </a:r>
                        <a:r>
                          <a:rPr lang="en-GB" sz="1200" b="1" baseline="30000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th </a:t>
                        </a:r>
                        <a:r>
                          <a:rPr lang="en-GB" sz="1200" b="1" dirty="0">
                            <a:solidFill>
                              <a:schemeClr val="bg1"/>
                            </a:solidFill>
                            <a:latin typeface="Helvetica Neue" panose="02000503000000020004" pitchFamily="2" charset="0"/>
                          </a:rPr>
                          <a:t>April 2026</a:t>
                        </a:r>
                        <a:endParaRPr lang="en-GB" sz="1200" dirty="0">
                          <a:solidFill>
                            <a:schemeClr val="bg1"/>
                          </a:solidFill>
                          <a:latin typeface="Helvetica Neue" panose="02000503000000020004" pitchFamily="2" charset="0"/>
                        </a:endParaRPr>
                      </a:p>
                    </p:txBody>
                  </p:sp>
                </p:grpSp>
                <p:sp>
                  <p:nvSpPr>
                    <p:cNvPr id="32" name="Rectangle 31">
                      <a:extLst>
                        <a:ext uri="{FF2B5EF4-FFF2-40B4-BE49-F238E27FC236}">
                          <a16:creationId xmlns:a16="http://schemas.microsoft.com/office/drawing/2014/main" id="{CA3B8FAF-347F-0367-1907-25E69D0B10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62765" y="6508980"/>
                      <a:ext cx="8829235" cy="364419"/>
                    </a:xfrm>
                    <a:prstGeom prst="rect">
                      <a:avLst/>
                    </a:prstGeom>
                    <a:solidFill>
                      <a:schemeClr val="bg1">
                        <a:lumMod val="8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grpSp>
                  <p:nvGrpSpPr>
                    <p:cNvPr id="9" name="Group 8">
                      <a:extLst>
                        <a:ext uri="{FF2B5EF4-FFF2-40B4-BE49-F238E27FC236}">
                          <a16:creationId xmlns:a16="http://schemas.microsoft.com/office/drawing/2014/main" id="{5FB672C6-E0D2-ADCB-3442-02C40D39151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8104" y="5217239"/>
                      <a:ext cx="8545561" cy="1164871"/>
                      <a:chOff x="3538104" y="5217239"/>
                      <a:chExt cx="8545561" cy="1164871"/>
                    </a:xfrm>
                  </p:grpSpPr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1A3795ED-1409-F071-5984-CDFD632C0DF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538104" y="5217239"/>
                        <a:ext cx="2365986" cy="88787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b="1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NSPCC Helpline</a:t>
                        </a:r>
                        <a:endParaRPr lang="en-GB" sz="1200" dirty="0">
                          <a:solidFill>
                            <a:srgbClr val="24323F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Helpline - 080 8800 5000 </a:t>
                        </a: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Email - </a:t>
                        </a:r>
                        <a:r>
                          <a:rPr lang="en-GB" sz="1200" dirty="0" err="1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help@NSPCC.org.uk</a:t>
                        </a:r>
                        <a:endParaRPr lang="en-GB" sz="1200" dirty="0">
                          <a:solidFill>
                            <a:srgbClr val="24323F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</p:txBody>
                  </p:sp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397C4C22-C27E-30F3-CCDF-90B3ECDE9712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340666" y="5217239"/>
                        <a:ext cx="3346306" cy="116487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b="1" dirty="0">
                            <a:latin typeface="Helvetica Neue" panose="02000503000000020004" pitchFamily="2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a:t>Safe Spaces Support Service</a:t>
                        </a: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Helpline - 030 0303 1056 </a:t>
                        </a: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Email - </a:t>
                        </a:r>
                        <a:r>
                          <a:rPr lang="en-GB" sz="1200" dirty="0" err="1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safespaces@firstlight.org.uk</a:t>
                        </a: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 </a:t>
                        </a: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Web - </a:t>
                        </a:r>
                        <a:r>
                          <a:rPr lang="en-GB" sz="1200" dirty="0" err="1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safespacesenglandandwales.org.uk</a:t>
                        </a:r>
                        <a:endParaRPr lang="en-GB" sz="1200" dirty="0">
                          <a:solidFill>
                            <a:srgbClr val="24323F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</p:txBody>
                  </p:sp>
                  <p:sp>
                    <p:nvSpPr>
                      <p:cNvPr id="31" name="TextBox 30">
                        <a:extLst>
                          <a:ext uri="{FF2B5EF4-FFF2-40B4-BE49-F238E27FC236}">
                            <a16:creationId xmlns:a16="http://schemas.microsoft.com/office/drawing/2014/main" id="{134702F3-B279-72CD-475C-13F90AD2EB8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9759350" y="5217239"/>
                        <a:ext cx="2324315" cy="88787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b="1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Childline</a:t>
                        </a:r>
                        <a:endParaRPr lang="en-GB" sz="1200" dirty="0">
                          <a:solidFill>
                            <a:srgbClr val="24323F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effectLst/>
                            <a:latin typeface="Helvetica Neue" panose="02000503000000020004" pitchFamily="2" charset="0"/>
                          </a:rPr>
                          <a:t>    Helpline - 0800 1111</a:t>
                        </a:r>
                      </a:p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lang="en-GB" sz="1200" dirty="0">
                            <a:solidFill>
                              <a:srgbClr val="24323F"/>
                            </a:solidFill>
                            <a:latin typeface="Helvetica Neue" panose="02000503000000020004" pitchFamily="2" charset="0"/>
                          </a:rPr>
                          <a:t>    Web - </a:t>
                        </a:r>
                        <a:r>
                          <a:rPr lang="en-GB" sz="1200" dirty="0" err="1">
                            <a:solidFill>
                              <a:srgbClr val="24323F"/>
                            </a:solidFill>
                            <a:latin typeface="Helvetica Neue" panose="02000503000000020004" pitchFamily="2" charset="0"/>
                          </a:rPr>
                          <a:t>childline.org.uk</a:t>
                        </a:r>
                        <a:endParaRPr lang="en-GB" sz="1200" dirty="0">
                          <a:solidFill>
                            <a:srgbClr val="24323F"/>
                          </a:solidFill>
                          <a:effectLst/>
                          <a:latin typeface="Helvetica Neue" panose="02000503000000020004" pitchFamily="2" charset="0"/>
                        </a:endParaRPr>
                      </a:p>
                    </p:txBody>
                  </p:sp>
                  <p:pic>
                    <p:nvPicPr>
                      <p:cNvPr id="38" name="Picture 37">
                        <a:extLst>
                          <a:ext uri="{FF2B5EF4-FFF2-40B4-BE49-F238E27FC236}">
                            <a16:creationId xmlns:a16="http://schemas.microsoft.com/office/drawing/2014/main" id="{609B5F7E-0A55-B421-ABCF-C91E1A286CAA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43671" y="5624671"/>
                        <a:ext cx="100155" cy="114195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46" name="Picture 45">
                        <a:extLst>
                          <a:ext uri="{FF2B5EF4-FFF2-40B4-BE49-F238E27FC236}">
                            <a16:creationId xmlns:a16="http://schemas.microsoft.com/office/drawing/2014/main" id="{9E29E99B-7221-FF58-31AF-C6AA2A783B55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28434" y="5624671"/>
                        <a:ext cx="100155" cy="114195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47" name="Picture 46">
                        <a:extLst>
                          <a:ext uri="{FF2B5EF4-FFF2-40B4-BE49-F238E27FC236}">
                            <a16:creationId xmlns:a16="http://schemas.microsoft.com/office/drawing/2014/main" id="{A0D5BD25-381B-2CF5-9B3F-AAC2E8D36D43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21559" y="6187495"/>
                        <a:ext cx="73016" cy="98240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85" name="Picture 84">
                        <a:extLst>
                          <a:ext uri="{FF2B5EF4-FFF2-40B4-BE49-F238E27FC236}">
                            <a16:creationId xmlns:a16="http://schemas.microsoft.com/office/drawing/2014/main" id="{0C062AFC-A217-7371-29FC-C602AC7034BD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844232" y="5624671"/>
                        <a:ext cx="100155" cy="114195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139" name="Picture 138">
                        <a:extLst>
                          <a:ext uri="{FF2B5EF4-FFF2-40B4-BE49-F238E27FC236}">
                            <a16:creationId xmlns:a16="http://schemas.microsoft.com/office/drawing/2014/main" id="{B72C9A45-3E47-077E-4227-10EB7DC2450D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843908" y="5911806"/>
                        <a:ext cx="73016" cy="98240"/>
                      </a:xfrm>
                      <a:prstGeom prst="rect">
                        <a:avLst/>
                      </a:prstGeom>
                    </p:spPr>
                  </p:pic>
                </p:grpSp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A36D52E7-D9CD-39BD-042B-515FD016FC6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872588" y="2590191"/>
                      <a:ext cx="1707330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55C5F169-9D67-9319-80CF-47499A379BEF}"/>
                      </a:ext>
                    </a:extLst>
                  </p:cNvPr>
                  <p:cNvSpPr txBox="1"/>
                  <p:nvPr/>
                </p:nvSpPr>
                <p:spPr>
                  <a:xfrm>
                    <a:off x="3798149" y="441277"/>
                    <a:ext cx="4852509" cy="193899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The INEQE Safeguarding Group is an independent</a:t>
                    </a:r>
                    <a:r>
                      <a:rPr lang="en-GB" sz="1200" b="1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</a:rPr>
                      <a:t> </a:t>
                    </a:r>
                    <a:r>
                      <a:rPr lang="en-GB" sz="1200" b="1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company </a:t>
                    </a:r>
                  </a:p>
                  <a:p>
                    <a:r>
                      <a:rPr lang="en-GB" sz="1200" b="1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of safeguarding professionals.</a:t>
                    </a:r>
                    <a:br>
                      <a:rPr lang="en-GB" sz="1200" b="1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</a:br>
                    <a:endParaRPr lang="en-GB" sz="1200" dirty="0">
                      <a:solidFill>
                        <a:schemeClr val="bg1"/>
                      </a:solidFill>
                      <a:effectLst/>
                      <a:latin typeface="Helvetica Neue" panose="02000503000000020004" pitchFamily="2" charset="0"/>
                    </a:endParaRPr>
                  </a:p>
                  <a:p>
                    <a:r>
                      <a:rPr lang="en-GB" sz="1200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We have been asked to carry out Audits of the Church of England</a:t>
                    </a:r>
                  </a:p>
                  <a:p>
                    <a:r>
                      <a:rPr lang="en-GB" sz="1200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to make sure dioceses, cathedrals and palaces are doing all they can to create environments where everyone feels safe, valued </a:t>
                    </a:r>
                  </a:p>
                  <a:p>
                    <a:r>
                      <a:rPr lang="en-GB" sz="1200" dirty="0"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</a:rPr>
                      <a:t>and respected.</a:t>
                    </a:r>
                  </a:p>
                  <a:p>
                    <a:endParaRPr lang="en-GB" sz="1200" b="1" dirty="0">
                      <a:solidFill>
                        <a:schemeClr val="bg1"/>
                      </a:solidFill>
                      <a:latin typeface="Helvetica Neue" panose="02000503000000020004" pitchFamily="2" charset="0"/>
                    </a:endParaRPr>
                  </a:p>
                  <a:p>
                    <a:r>
                      <a:rPr lang="en-GB" sz="1200" b="1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</a:rPr>
                      <a:t>Listening to and learning from dioceses is an important part </a:t>
                    </a:r>
                  </a:p>
                  <a:p>
                    <a:r>
                      <a:rPr lang="en-GB" sz="1200" b="1" dirty="0">
                        <a:solidFill>
                          <a:schemeClr val="bg1"/>
                        </a:solidFill>
                        <a:latin typeface="Helvetica Neue" panose="02000503000000020004" pitchFamily="2" charset="0"/>
                      </a:rPr>
                      <a:t>of the Audit. </a:t>
                    </a:r>
                    <a:endParaRPr lang="en-GB" sz="1200" dirty="0">
                      <a:effectLst/>
                      <a:latin typeface="Helvetica Neue" panose="02000503000000020004" pitchFamily="2" charset="0"/>
                    </a:endParaRPr>
                  </a:p>
                </p:txBody>
              </p:sp>
            </p:grp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80EA083C-60D2-352B-916F-EAF979CE6602}"/>
                    </a:ext>
                  </a:extLst>
                </p:cNvPr>
                <p:cNvSpPr txBox="1"/>
                <p:nvPr/>
              </p:nvSpPr>
              <p:spPr>
                <a:xfrm>
                  <a:off x="10274183" y="6597573"/>
                  <a:ext cx="1917817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800" dirty="0">
                      <a:solidFill>
                        <a:schemeClr val="bg1">
                          <a:lumMod val="65000"/>
                        </a:schemeClr>
                      </a:solidFill>
                      <a:effectLst/>
                      <a:latin typeface="Helvetica Neue Light" panose="02000403000000020004" pitchFamily="2" charset="0"/>
                    </a:rPr>
                    <a:t>© </a:t>
                  </a:r>
                  <a:r>
                    <a:rPr lang="en-GB" sz="800" dirty="0" err="1">
                      <a:solidFill>
                        <a:schemeClr val="bg1">
                          <a:lumMod val="65000"/>
                        </a:schemeClr>
                      </a:solidFill>
                      <a:effectLst/>
                      <a:latin typeface="Helvetica Neue Light" panose="02000403000000020004" pitchFamily="2" charset="0"/>
                    </a:rPr>
                    <a:t>Ineqe</a:t>
                  </a:r>
                  <a:r>
                    <a:rPr lang="en-GB" sz="800" dirty="0">
                      <a:solidFill>
                        <a:schemeClr val="bg1">
                          <a:lumMod val="65000"/>
                        </a:schemeClr>
                      </a:solidFill>
                      <a:effectLst/>
                      <a:latin typeface="Helvetica Neue Light" panose="02000403000000020004" pitchFamily="2" charset="0"/>
                    </a:rPr>
                    <a:t> Group Ltd 2026</a:t>
                  </a:r>
                </a:p>
              </p:txBody>
            </p:sp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20566F16-7561-D179-2443-F823135CCE12}"/>
                    </a:ext>
                  </a:extLst>
                </p:cNvPr>
                <p:cNvSpPr txBox="1"/>
                <p:nvPr/>
              </p:nvSpPr>
              <p:spPr>
                <a:xfrm>
                  <a:off x="9575006" y="6597573"/>
                  <a:ext cx="659607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800" dirty="0">
                      <a:solidFill>
                        <a:schemeClr val="bg1">
                          <a:lumMod val="65000"/>
                        </a:schemeClr>
                      </a:solidFill>
                      <a:latin typeface="Helvetica Neue Light" panose="02000403000000020004" pitchFamily="2" charset="0"/>
                    </a:rPr>
                    <a:t>Diocese</a:t>
                  </a:r>
                  <a:endParaRPr lang="en-GB" sz="800" dirty="0">
                    <a:solidFill>
                      <a:schemeClr val="bg1">
                        <a:lumMod val="65000"/>
                      </a:schemeClr>
                    </a:solidFill>
                    <a:effectLst/>
                    <a:latin typeface="Helvetica Neue Light" panose="02000403000000020004" pitchFamily="2" charset="0"/>
                  </a:endParaRPr>
                </a:p>
              </p:txBody>
            </p:sp>
          </p:grpSp>
          <p:pic>
            <p:nvPicPr>
              <p:cNvPr id="86" name="Picture 85">
                <a:extLst>
                  <a:ext uri="{FF2B5EF4-FFF2-40B4-BE49-F238E27FC236}">
                    <a16:creationId xmlns:a16="http://schemas.microsoft.com/office/drawing/2014/main" id="{4646F003-F97C-BBB9-2C95-71901616E9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28593" y="5923861"/>
                <a:ext cx="115233" cy="80395"/>
              </a:xfrm>
              <a:prstGeom prst="rect">
                <a:avLst/>
              </a:prstGeom>
            </p:spPr>
          </p:pic>
          <p:pic>
            <p:nvPicPr>
              <p:cNvPr id="87" name="Picture 86">
                <a:extLst>
                  <a:ext uri="{FF2B5EF4-FFF2-40B4-BE49-F238E27FC236}">
                    <a16:creationId xmlns:a16="http://schemas.microsoft.com/office/drawing/2014/main" id="{E4DC8CB7-91BF-15EC-F392-952025F01D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413044" y="5923861"/>
                <a:ext cx="115233" cy="80395"/>
              </a:xfrm>
              <a:prstGeom prst="rect">
                <a:avLst/>
              </a:prstGeom>
            </p:spPr>
          </p:pic>
        </p:grp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B4ADBD86-797F-EBF8-30D5-FE75FDD3F6D6}"/>
                </a:ext>
              </a:extLst>
            </p:cNvPr>
            <p:cNvSpPr/>
            <p:nvPr/>
          </p:nvSpPr>
          <p:spPr>
            <a:xfrm>
              <a:off x="3886872" y="4482546"/>
              <a:ext cx="3520970" cy="354629"/>
            </a:xfrm>
            <a:prstGeom prst="round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1C401C61-CD2C-1A4A-B80F-FB12027F09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038752" y="4561476"/>
              <a:ext cx="67919" cy="194542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9BDEA73-F89F-3ADF-A897-0912994473C1}"/>
                </a:ext>
              </a:extLst>
            </p:cNvPr>
            <p:cNvSpPr txBox="1"/>
            <p:nvPr/>
          </p:nvSpPr>
          <p:spPr>
            <a:xfrm>
              <a:off x="4130933" y="4539531"/>
              <a:ext cx="32045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 err="1">
                  <a:solidFill>
                    <a:schemeClr val="bg1">
                      <a:lumMod val="95000"/>
                    </a:schemeClr>
                  </a:solidFill>
                  <a:latin typeface="Helvetica Neue" panose="02000503000000020004" pitchFamily="2" charset="0"/>
                </a:rPr>
                <a:t>ineqe.com</a:t>
              </a:r>
              <a:r>
                <a:rPr lang="en-GB" sz="1000" b="1" dirty="0">
                  <a:solidFill>
                    <a:schemeClr val="bg1">
                      <a:lumMod val="95000"/>
                    </a:schemeClr>
                  </a:solidFill>
                  <a:latin typeface="Helvetica Neue" panose="02000503000000020004" pitchFamily="2" charset="0"/>
                </a:rPr>
                <a:t>/</a:t>
              </a:r>
              <a:r>
                <a:rPr lang="en-GB" sz="1000" b="1" dirty="0" err="1">
                  <a:solidFill>
                    <a:schemeClr val="bg1">
                      <a:lumMod val="95000"/>
                    </a:schemeClr>
                  </a:solidFill>
                  <a:latin typeface="Helvetica Neue" panose="02000503000000020004" pitchFamily="2" charset="0"/>
                </a:rPr>
                <a:t>churchofengland</a:t>
              </a:r>
              <a:r>
                <a:rPr lang="en-GB" sz="1000" b="1" dirty="0">
                  <a:solidFill>
                    <a:schemeClr val="bg1">
                      <a:lumMod val="95000"/>
                    </a:schemeClr>
                  </a:solidFill>
                  <a:latin typeface="Helvetica Neue" panose="02000503000000020004" pitchFamily="2" charset="0"/>
                </a:rPr>
                <a:t>/</a:t>
              </a:r>
              <a:r>
                <a:rPr lang="en-GB" sz="1000" b="1" dirty="0" err="1">
                  <a:solidFill>
                    <a:schemeClr val="bg1">
                      <a:lumMod val="95000"/>
                    </a:schemeClr>
                  </a:solidFill>
                  <a:latin typeface="Helvetica Neue" panose="02000503000000020004" pitchFamily="2" charset="0"/>
                </a:rPr>
                <a:t>southwark</a:t>
              </a:r>
              <a:endParaRPr lang="en-GB" sz="1000" dirty="0">
                <a:solidFill>
                  <a:schemeClr val="bg1">
                    <a:lumMod val="95000"/>
                  </a:schemeClr>
                </a:solidFill>
                <a:latin typeface="Helvetica Neue" panose="02000503000000020004" pitchFamily="2" charset="0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0C5B236-7B11-54F8-B54A-D388B03E8946}"/>
              </a:ext>
            </a:extLst>
          </p:cNvPr>
          <p:cNvGrpSpPr/>
          <p:nvPr/>
        </p:nvGrpSpPr>
        <p:grpSpPr>
          <a:xfrm>
            <a:off x="-194204" y="5052033"/>
            <a:ext cx="3556969" cy="1836624"/>
            <a:chOff x="-194207" y="5034398"/>
            <a:chExt cx="3556969" cy="1836624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E67CA90-3F49-68DD-42E0-AC8B0BCB88E5}"/>
                </a:ext>
              </a:extLst>
            </p:cNvPr>
            <p:cNvSpPr/>
            <p:nvPr/>
          </p:nvSpPr>
          <p:spPr>
            <a:xfrm>
              <a:off x="-194207" y="5034398"/>
              <a:ext cx="3556969" cy="18366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Rounded Rectangle 91">
              <a:extLst>
                <a:ext uri="{FF2B5EF4-FFF2-40B4-BE49-F238E27FC236}">
                  <a16:creationId xmlns:a16="http://schemas.microsoft.com/office/drawing/2014/main" id="{D56B8CAE-73BC-4F87-918E-B6581BE122F4}"/>
                </a:ext>
              </a:extLst>
            </p:cNvPr>
            <p:cNvSpPr/>
            <p:nvPr/>
          </p:nvSpPr>
          <p:spPr>
            <a:xfrm>
              <a:off x="204070" y="5217239"/>
              <a:ext cx="2977900" cy="1291740"/>
            </a:xfrm>
            <a:prstGeom prst="roundRect">
              <a:avLst>
                <a:gd name="adj" fmla="val 55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id="{E58259F9-1A71-5E0F-820F-BC2F8332E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rcRect/>
            <a:stretch/>
          </p:blipFill>
          <p:spPr>
            <a:xfrm>
              <a:off x="317833" y="5341819"/>
              <a:ext cx="1056979" cy="1056979"/>
            </a:xfrm>
            <a:prstGeom prst="rect">
              <a:avLst/>
            </a:prstGeom>
          </p:spPr>
        </p:pic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C468D50F-6826-8428-C64E-7C427151FE7C}"/>
                </a:ext>
              </a:extLst>
            </p:cNvPr>
            <p:cNvSpPr txBox="1"/>
            <p:nvPr/>
          </p:nvSpPr>
          <p:spPr>
            <a:xfrm>
              <a:off x="1417830" y="5383135"/>
              <a:ext cx="17146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solidFill>
                    <a:srgbClr val="24323F"/>
                  </a:solidFill>
                  <a:latin typeface="Helvetica Neue" panose="02000503000000020004" pitchFamily="2" charset="0"/>
                </a:rPr>
                <a:t>Access the webpage by scanning the QR code</a:t>
              </a:r>
              <a:endParaRPr lang="en-GB" sz="1200" dirty="0">
                <a:solidFill>
                  <a:srgbClr val="24323F"/>
                </a:solidFill>
                <a:effectLst/>
                <a:latin typeface="Helvetica Neue" panose="02000503000000020004" pitchFamily="2" charset="0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A90C45B3-FBA7-501C-0499-8144FC907BA5}"/>
                </a:ext>
              </a:extLst>
            </p:cNvPr>
            <p:cNvSpPr txBox="1"/>
            <p:nvPr/>
          </p:nvSpPr>
          <p:spPr>
            <a:xfrm>
              <a:off x="1410432" y="6032633"/>
              <a:ext cx="16910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err="1">
                  <a:solidFill>
                    <a:srgbClr val="243847"/>
                  </a:solidFill>
                  <a:latin typeface="Helvetica Neue" panose="02000503000000020004" pitchFamily="2" charset="0"/>
                </a:rPr>
                <a:t>ineqe.com</a:t>
              </a:r>
              <a:r>
                <a:rPr lang="en-GB" sz="800" b="1" dirty="0">
                  <a:solidFill>
                    <a:srgbClr val="243847"/>
                  </a:solidFill>
                  <a:latin typeface="Helvetica Neue" panose="02000503000000020004" pitchFamily="2" charset="0"/>
                </a:rPr>
                <a:t>/</a:t>
              </a:r>
              <a:r>
                <a:rPr lang="en-GB" sz="800" b="1" dirty="0" err="1">
                  <a:solidFill>
                    <a:srgbClr val="243847"/>
                  </a:solidFill>
                  <a:latin typeface="Helvetica Neue" panose="02000503000000020004" pitchFamily="2" charset="0"/>
                </a:rPr>
                <a:t>churchofengland</a:t>
              </a:r>
              <a:endParaRPr lang="en-GB" sz="800" b="1" dirty="0">
                <a:solidFill>
                  <a:srgbClr val="243847"/>
                </a:solidFill>
                <a:latin typeface="Helvetica Neue" panose="02000503000000020004" pitchFamily="2" charset="0"/>
              </a:endParaRPr>
            </a:p>
            <a:p>
              <a:r>
                <a:rPr lang="en-GB" sz="800" b="1" dirty="0">
                  <a:solidFill>
                    <a:srgbClr val="243847"/>
                  </a:solidFill>
                  <a:latin typeface="Helvetica Neue" panose="02000503000000020004" pitchFamily="2" charset="0"/>
                </a:rPr>
                <a:t>/</a:t>
              </a:r>
              <a:r>
                <a:rPr lang="en-GB" sz="800" b="1" dirty="0" err="1">
                  <a:solidFill>
                    <a:srgbClr val="243847"/>
                  </a:solidFill>
                  <a:latin typeface="Helvetica Neue" panose="02000503000000020004" pitchFamily="2" charset="0"/>
                </a:rPr>
                <a:t>southwark</a:t>
              </a:r>
              <a:endParaRPr lang="en-GB" sz="800" dirty="0">
                <a:solidFill>
                  <a:srgbClr val="243847"/>
                </a:solidFill>
                <a:latin typeface="Helvetica Neue" panose="0200050300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48548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12073</TotalTime>
  <Words>566</Words>
  <Application>Microsoft Macintosh PowerPoint</Application>
  <PresentationFormat>Widescreen</PresentationFormat>
  <Paragraphs>68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Helvetica Neue</vt:lpstr>
      <vt:lpstr>Helvetica Neue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 Logue</dc:creator>
  <cp:lastModifiedBy>Nathan Logue</cp:lastModifiedBy>
  <cp:revision>54</cp:revision>
  <dcterms:created xsi:type="dcterms:W3CDTF">2023-10-03T08:43:44Z</dcterms:created>
  <dcterms:modified xsi:type="dcterms:W3CDTF">2026-02-05T14:32:05Z</dcterms:modified>
</cp:coreProperties>
</file>