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 id="2147483710" r:id="rId6"/>
    <p:sldMasterId id="2147483723" r:id="rId7"/>
    <p:sldMasterId id="2147483685" r:id="rId8"/>
    <p:sldMasterId id="2147483660" r:id="rId9"/>
    <p:sldMasterId id="2147483648" r:id="rId10"/>
    <p:sldMasterId id="2147483656" r:id="rId11"/>
  </p:sldMasterIdLst>
  <p:notesMasterIdLst>
    <p:notesMasterId r:id="rId27"/>
  </p:notesMasterIdLst>
  <p:sldIdLst>
    <p:sldId id="279" r:id="rId12"/>
    <p:sldId id="281" r:id="rId13"/>
    <p:sldId id="287" r:id="rId14"/>
    <p:sldId id="280" r:id="rId15"/>
    <p:sldId id="288" r:id="rId16"/>
    <p:sldId id="258" r:id="rId17"/>
    <p:sldId id="268" r:id="rId18"/>
    <p:sldId id="271" r:id="rId19"/>
    <p:sldId id="269" r:id="rId20"/>
    <p:sldId id="273" r:id="rId21"/>
    <p:sldId id="274" r:id="rId22"/>
    <p:sldId id="283" r:id="rId23"/>
    <p:sldId id="285" r:id="rId24"/>
    <p:sldId id="284" r:id="rId25"/>
    <p:sldId id="286"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B232B-4C2D-4526-9838-C751BF6244C8}" v="3" dt="2025-06-26T08:33:32.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12" y="-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by Parikh" userId="d04b9e53-6c2f-46b4-b1df-a69485da4064" providerId="ADAL" clId="{3C5B232B-4C2D-4526-9838-C751BF6244C8}"/>
    <pc:docChg chg="modSld">
      <pc:chgData name="Gabby Parikh" userId="d04b9e53-6c2f-46b4-b1df-a69485da4064" providerId="ADAL" clId="{3C5B232B-4C2D-4526-9838-C751BF6244C8}" dt="2025-06-26T08:33:22.355" v="0" actId="790"/>
      <pc:docMkLst>
        <pc:docMk/>
      </pc:docMkLst>
      <pc:sldChg chg="modSp mod">
        <pc:chgData name="Gabby Parikh" userId="d04b9e53-6c2f-46b4-b1df-a69485da4064" providerId="ADAL" clId="{3C5B232B-4C2D-4526-9838-C751BF6244C8}" dt="2025-06-26T08:33:22.355" v="0" actId="790"/>
        <pc:sldMkLst>
          <pc:docMk/>
          <pc:sldMk cId="2294867046" sldId="287"/>
        </pc:sldMkLst>
        <pc:spChg chg="mod">
          <ac:chgData name="Gabby Parikh" userId="d04b9e53-6c2f-46b4-b1df-a69485da4064" providerId="ADAL" clId="{3C5B232B-4C2D-4526-9838-C751BF6244C8}" dt="2025-06-26T08:33:22.355" v="0" actId="790"/>
          <ac:spMkLst>
            <pc:docMk/>
            <pc:sldMk cId="2294867046" sldId="287"/>
            <ac:spMk id="4" creationId="{70739C53-DEB6-BF1F-3C66-C67D58DAAE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CF27B12-91D1-4A1D-A793-0C8914E5F184}" type="datetimeFigureOut">
              <a:rPr lang="en-GB" smtClean="0"/>
              <a:t>26/06/2025</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91A4C78-F20F-4EFB-AE40-260475F04A38}" type="slidenum">
              <a:rPr lang="en-GB" smtClean="0"/>
              <a:t>‹#›</a:t>
            </a:fld>
            <a:endParaRPr lang="en-GB" dirty="0"/>
          </a:p>
        </p:txBody>
      </p:sp>
    </p:spTree>
    <p:extLst>
      <p:ext uri="{BB962C8B-B14F-4D97-AF65-F5344CB8AC3E}">
        <p14:creationId xmlns:p14="http://schemas.microsoft.com/office/powerpoint/2010/main" val="199699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78311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749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4033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31966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88740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93591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21857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4373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51771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589072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9062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1397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77242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6192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966006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681709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1402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44100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75271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434886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03899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4977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52530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345909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692891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354175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825296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4286215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75799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455841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635409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381069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15232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409769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067147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901391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3317034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80904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22406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835752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4068476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4130116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2483762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3152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992842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98003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700569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413092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562702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295347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3640429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2812589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071957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41830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43670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982593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462197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972354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375148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776205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376852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343068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942620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418990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399141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06854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50819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3220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42958806-C8C6-C8B9-B5DA-A3C0CC321FAC}"/>
              </a:ext>
            </a:extLst>
          </p:cNvPr>
          <p:cNvSpPr>
            <a:spLocks noGrp="1"/>
          </p:cNvSpPr>
          <p:nvPr>
            <p:ph type="body" sz="quarter" idx="10" hasCustomPrompt="1"/>
          </p:nvPr>
        </p:nvSpPr>
        <p:spPr>
          <a:xfrm>
            <a:off x="7948613" y="206375"/>
            <a:ext cx="3975100" cy="831850"/>
          </a:xfrm>
        </p:spPr>
        <p:txBody>
          <a:bodyPr/>
          <a:lstStyle>
            <a:lvl1pPr marL="0" indent="0" algn="r">
              <a:buNone/>
              <a:defRPr sz="4800" baseline="0"/>
            </a:lvl1pPr>
          </a:lstStyle>
          <a:p>
            <a:pPr lvl="0"/>
            <a:r>
              <a:rPr lang="en-US"/>
              <a:t>ITEM NUMBER</a:t>
            </a:r>
            <a:endParaRPr lang="en-GB"/>
          </a:p>
        </p:txBody>
      </p:sp>
      <p:sp>
        <p:nvSpPr>
          <p:cNvPr id="8" name="Title 1">
            <a:extLst>
              <a:ext uri="{FF2B5EF4-FFF2-40B4-BE49-F238E27FC236}">
                <a16:creationId xmlns:a16="http://schemas.microsoft.com/office/drawing/2014/main" id="{46E13026-358B-7D26-7F3F-6D6009734174}"/>
              </a:ext>
            </a:extLst>
          </p:cNvPr>
          <p:cNvSpPr>
            <a:spLocks noGrp="1"/>
          </p:cNvSpPr>
          <p:nvPr>
            <p:ph type="title"/>
          </p:nvPr>
        </p:nvSpPr>
        <p:spPr>
          <a:xfrm>
            <a:off x="831850" y="3012318"/>
            <a:ext cx="10515600" cy="1620067"/>
          </a:xfrm>
        </p:spPr>
        <p:txBody>
          <a:bodyPr anchor="t">
            <a:normAutofit/>
          </a:bodyPr>
          <a:lstStyle>
            <a:lvl1pPr algn="ctr">
              <a:defRPr sz="5400" cap="all" baseline="0"/>
            </a:lvl1pPr>
          </a:lstStyle>
          <a:p>
            <a:r>
              <a:rPr lang="en-US"/>
              <a:t>Click to edit Master title style</a:t>
            </a:r>
            <a:endParaRPr lang="en-GB"/>
          </a:p>
        </p:txBody>
      </p:sp>
    </p:spTree>
    <p:extLst>
      <p:ext uri="{BB962C8B-B14F-4D97-AF65-F5344CB8AC3E}">
        <p14:creationId xmlns:p14="http://schemas.microsoft.com/office/powerpoint/2010/main" val="3894345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18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8100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07027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72.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4102199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31083859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8883070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085ED-ABA5-4B48-A2DE-D02ADB9CFCFC}"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4711A-366C-4A3E-AB1E-852E4D501EFC}" type="slidenum">
              <a:rPr lang="en-GB" smtClean="0"/>
              <a:t>‹#›</a:t>
            </a:fld>
            <a:endParaRPr lang="en-GB" dirty="0"/>
          </a:p>
        </p:txBody>
      </p:sp>
    </p:spTree>
    <p:extLst>
      <p:ext uri="{BB962C8B-B14F-4D97-AF65-F5344CB8AC3E}">
        <p14:creationId xmlns:p14="http://schemas.microsoft.com/office/powerpoint/2010/main" val="2712756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F6496-FEF5-4480-AD49-4D42A1B70A8B}"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12ADE-8634-4749-91BA-B0F1B86881AA}" type="slidenum">
              <a:rPr lang="en-GB" smtClean="0"/>
              <a:t>‹#›</a:t>
            </a:fld>
            <a:endParaRPr lang="en-GB" dirty="0"/>
          </a:p>
        </p:txBody>
      </p:sp>
    </p:spTree>
    <p:extLst>
      <p:ext uri="{BB962C8B-B14F-4D97-AF65-F5344CB8AC3E}">
        <p14:creationId xmlns:p14="http://schemas.microsoft.com/office/powerpoint/2010/main" val="36438912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1663F-B918-40C1-8FD8-6CCC68A2A794}" type="datetimeFigureOut">
              <a:rPr lang="en-GB" smtClean="0"/>
              <a:t>26/06/2025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4459D-CC33-4151-9DAB-1AAA40075C99}" type="slidenum">
              <a:rPr lang="en-GB" smtClean="0"/>
              <a:t>‹#›</a:t>
            </a:fld>
            <a:endParaRPr lang="en-GB" dirty="0"/>
          </a:p>
        </p:txBody>
      </p:sp>
    </p:spTree>
    <p:extLst>
      <p:ext uri="{BB962C8B-B14F-4D97-AF65-F5344CB8AC3E}">
        <p14:creationId xmlns:p14="http://schemas.microsoft.com/office/powerpoint/2010/main" val="2439630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7" name="Picture 6" descr="A red background with dots&#10;&#10;Description automatically generated">
            <a:extLst>
              <a:ext uri="{FF2B5EF4-FFF2-40B4-BE49-F238E27FC236}">
                <a16:creationId xmlns:a16="http://schemas.microsoft.com/office/drawing/2014/main" id="{1613AF12-5F13-7B40-C346-8C94A9862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
            <a:ext cx="12192000" cy="6856813"/>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380761081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4" name="Picture 3" descr="A blue background with a blue circle&#10;&#10;Description automatically generated">
            <a:extLst>
              <a:ext uri="{FF2B5EF4-FFF2-40B4-BE49-F238E27FC236}">
                <a16:creationId xmlns:a16="http://schemas.microsoft.com/office/drawing/2014/main" id="{3231119D-DC4C-B803-FD66-C7465E19BE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4109" cy="6858000"/>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1449801150"/>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LfG3vTZc144" TargetMode="External"/><Relationship Id="rId2" Type="http://schemas.openxmlformats.org/officeDocument/2006/relationships/slideLayout" Target="../slideLayouts/slideLayout72.xml"/><Relationship Id="rId1" Type="http://schemas.openxmlformats.org/officeDocument/2006/relationships/video" Target="https://www.youtube.com/embed/LfG3vTZc144?list=PLIwsBcz8gpIu9ixClHY9RjAmOLb-tMAI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4D15B-4F71-7B52-2E8F-924405101044}"/>
              </a:ext>
            </a:extLst>
          </p:cNvPr>
          <p:cNvSpPr>
            <a:spLocks noGrp="1"/>
          </p:cNvSpPr>
          <p:nvPr>
            <p:ph type="title"/>
          </p:nvPr>
        </p:nvSpPr>
        <p:spPr>
          <a:xfrm>
            <a:off x="914978" y="2208755"/>
            <a:ext cx="10515600" cy="1620067"/>
          </a:xfrm>
        </p:spPr>
        <p:txBody>
          <a:bodyPr>
            <a:normAutofit fontScale="90000"/>
          </a:bodyPr>
          <a:lstStyle/>
          <a:p>
            <a:r>
              <a:rPr lang="en-GB" sz="5400" b="1" dirty="0">
                <a:latin typeface="Trebuchet MS" panose="020B0603020202020204" pitchFamily="34" charset="0"/>
              </a:rPr>
              <a:t>The Parish Support Fund</a:t>
            </a:r>
            <a:br>
              <a:rPr lang="en-GB" sz="5400" b="1" dirty="0">
                <a:latin typeface="Trebuchet MS" panose="020B0603020202020204" pitchFamily="34" charset="0"/>
              </a:rPr>
            </a:br>
            <a:br>
              <a:rPr lang="en-GB" sz="5400" b="1" dirty="0">
                <a:latin typeface="Trebuchet MS" panose="020B0603020202020204" pitchFamily="34" charset="0"/>
              </a:rPr>
            </a:br>
            <a:r>
              <a:rPr lang="en-GB" sz="5400" b="1" dirty="0">
                <a:latin typeface="Trebuchet MS" panose="020B0603020202020204" pitchFamily="34" charset="0"/>
              </a:rPr>
              <a:t>  </a:t>
            </a:r>
            <a:r>
              <a:rPr lang="en-GB" sz="5400" b="1" cap="none" dirty="0">
                <a:latin typeface="Trebuchet MS" panose="020B0603020202020204" pitchFamily="34" charset="0"/>
              </a:rPr>
              <a:t>PCC presentation for 2026 pledges</a:t>
            </a:r>
            <a:br>
              <a:rPr lang="en-GB" sz="5400" b="1" cap="none" dirty="0">
                <a:latin typeface="Trebuchet MS" panose="020B0603020202020204" pitchFamily="34" charset="0"/>
              </a:rPr>
            </a:br>
            <a:br>
              <a:rPr lang="en-GB" sz="5400" b="1" cap="none" dirty="0">
                <a:latin typeface="Trebuchet MS" panose="020B0603020202020204" pitchFamily="34" charset="0"/>
              </a:rPr>
            </a:br>
            <a:r>
              <a:rPr lang="en-GB" sz="5400" b="1" cap="none" dirty="0">
                <a:latin typeface="Trebuchet MS" panose="020B0603020202020204" pitchFamily="34" charset="0"/>
              </a:rPr>
              <a:t> </a:t>
            </a:r>
            <a:br>
              <a:rPr lang="en-GB" sz="5400" b="1" dirty="0">
                <a:latin typeface="Trebuchet MS" panose="020B0603020202020204" pitchFamily="34" charset="0"/>
              </a:rPr>
            </a:br>
            <a:endParaRPr lang="en-GB" dirty="0"/>
          </a:p>
        </p:txBody>
      </p:sp>
    </p:spTree>
    <p:extLst>
      <p:ext uri="{BB962C8B-B14F-4D97-AF65-F5344CB8AC3E}">
        <p14:creationId xmlns:p14="http://schemas.microsoft.com/office/powerpoint/2010/main" val="173652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756000" y="4347905"/>
            <a:ext cx="10927225" cy="2273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buFont typeface="Arial" panose="020B0604020202020204" pitchFamily="34" charset="0"/>
              <a:buChar char="•"/>
            </a:pPr>
            <a:r>
              <a:rPr lang="en-GB" dirty="0">
                <a:solidFill>
                  <a:srgbClr val="000000"/>
                </a:solidFill>
                <a:latin typeface="Trebuchet MS" panose="020B0603020202020204" pitchFamily="34" charset="0"/>
              </a:rPr>
              <a:t>Mission team including Mission Action Planning, Children and Young People’s team, mission grants to churches and individuals </a:t>
            </a:r>
          </a:p>
          <a:p>
            <a:pPr marL="285750" indent="-285750" algn="l">
              <a:lnSpc>
                <a:spcPct val="100000"/>
              </a:lnSpc>
              <a:spcBef>
                <a:spcPts val="600"/>
              </a:spcBef>
              <a:buFont typeface="Arial" panose="020B0604020202020204" pitchFamily="34" charset="0"/>
              <a:buChar char="•"/>
            </a:pPr>
            <a:r>
              <a:rPr lang="en-GB" dirty="0">
                <a:solidFill>
                  <a:srgbClr val="000000"/>
                </a:solidFill>
                <a:latin typeface="Trebuchet MS" panose="020B0603020202020204" pitchFamily="34" charset="0"/>
              </a:rPr>
              <a:t>Fresh Expressions and Pioneering encouraging FxC, Hub and Resourcing Churches</a:t>
            </a:r>
          </a:p>
          <a:p>
            <a:pPr marL="457200" indent="-457200" algn="l">
              <a:buClr>
                <a:srgbClr val="FF0000"/>
              </a:buClr>
              <a:buFont typeface="Arial" panose="020B0604020202020204" pitchFamily="34" charset="0"/>
              <a:buChar char="•"/>
            </a:pPr>
            <a:endParaRPr lang="en-GB" sz="2600" dirty="0">
              <a:latin typeface="Trebuchet MS" panose="020B0603020202020204" pitchFamily="34" charset="0"/>
            </a:endParaRPr>
          </a:p>
        </p:txBody>
      </p:sp>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08835" y="210065"/>
            <a:ext cx="10308855" cy="707886"/>
          </a:xfrm>
          <a:prstGeom prst="rect">
            <a:avLst/>
          </a:prstGeom>
          <a:noFill/>
        </p:spPr>
        <p:txBody>
          <a:bodyPr wrap="square" rtlCol="0">
            <a:spAutoFit/>
          </a:bodyPr>
          <a:lstStyle/>
          <a:p>
            <a:r>
              <a:rPr lang="en-GB" sz="4000" dirty="0">
                <a:latin typeface="Trebuchet MS" panose="020B0603020202020204" pitchFamily="34" charset="0"/>
              </a:rPr>
              <a:t>Training and other ministry support cont’d</a:t>
            </a:r>
          </a:p>
        </p:txBody>
      </p:sp>
      <p:sp>
        <p:nvSpPr>
          <p:cNvPr id="10" name="TextBox 9">
            <a:extLst>
              <a:ext uri="{FF2B5EF4-FFF2-40B4-BE49-F238E27FC236}">
                <a16:creationId xmlns:a16="http://schemas.microsoft.com/office/drawing/2014/main" id="{FA89E14A-CA99-A122-5F0B-C0BC1F90532D}"/>
              </a:ext>
            </a:extLst>
          </p:cNvPr>
          <p:cNvSpPr txBox="1"/>
          <p:nvPr/>
        </p:nvSpPr>
        <p:spPr>
          <a:xfrm>
            <a:off x="2319629" y="1225035"/>
            <a:ext cx="9051756" cy="2908489"/>
          </a:xfrm>
          <a:prstGeom prst="rect">
            <a:avLst/>
          </a:prstGeom>
          <a:noFill/>
        </p:spPr>
        <p:txBody>
          <a:bodyPr wrap="square">
            <a:spAutoFit/>
          </a:bodyPr>
          <a:lstStyle/>
          <a:p>
            <a:pPr>
              <a:spcBef>
                <a:spcPts val="600"/>
              </a:spcBef>
            </a:pPr>
            <a:r>
              <a:rPr lang="en-GB" sz="28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£220,000 </a:t>
            </a:r>
            <a:r>
              <a:rPr lang="en-GB" sz="28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in mission grants given </a:t>
            </a:r>
            <a:r>
              <a:rPr lang="en-GB" sz="2800"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to parishes and individuals  </a:t>
            </a:r>
          </a:p>
          <a:p>
            <a:pPr algn="l">
              <a:spcBef>
                <a:spcPts val="600"/>
              </a:spcBef>
            </a:pPr>
            <a:r>
              <a:rPr lang="en-US" sz="2800" b="0" i="0" u="none" strike="noStrike" baseline="0" dirty="0">
                <a:solidFill>
                  <a:srgbClr val="233487"/>
                </a:solidFill>
                <a:latin typeface="Univers Condensed" panose="020B0506020202050204" pitchFamily="34" charset="0"/>
              </a:rPr>
              <a:t>More than </a:t>
            </a:r>
            <a:r>
              <a:rPr lang="en-US" sz="2800" b="1" i="0" u="none" strike="noStrike" baseline="0" dirty="0">
                <a:solidFill>
                  <a:srgbClr val="233487"/>
                </a:solidFill>
                <a:latin typeface="Univers Condensed" panose="020B0506020202050204" pitchFamily="34" charset="0"/>
              </a:rPr>
              <a:t>200 people </a:t>
            </a:r>
            <a:r>
              <a:rPr lang="en-US" sz="2800" b="0" i="0" u="none" strike="noStrike" baseline="0" dirty="0">
                <a:solidFill>
                  <a:srgbClr val="233487"/>
                </a:solidFill>
                <a:latin typeface="Univers Condensed" panose="020B0506020202050204" pitchFamily="34" charset="0"/>
              </a:rPr>
              <a:t>attended CYP conference “</a:t>
            </a:r>
            <a:r>
              <a:rPr lang="en-US" sz="2800" b="0" i="1" u="none" strike="noStrike" baseline="0" dirty="0">
                <a:solidFill>
                  <a:srgbClr val="233487"/>
                </a:solidFill>
                <a:latin typeface="Univers Condensed" panose="020B0506020202050204" pitchFamily="34" charset="0"/>
              </a:rPr>
              <a:t>Small Changes Big Impact</a:t>
            </a:r>
            <a:r>
              <a:rPr lang="en-US" sz="2800" b="0" i="0" u="none" strike="noStrike" baseline="0" dirty="0">
                <a:solidFill>
                  <a:srgbClr val="233487"/>
                </a:solidFill>
                <a:latin typeface="Univers Condensed" panose="020B0506020202050204" pitchFamily="34" charset="0"/>
              </a:rPr>
              <a:t> “ in November  2024 </a:t>
            </a:r>
            <a:r>
              <a:rPr lang="en-US" sz="2800" dirty="0">
                <a:solidFill>
                  <a:srgbClr val="233487"/>
                </a:solidFill>
                <a:latin typeface="Univers Condensed" panose="020B0506020202050204" pitchFamily="34" charset="0"/>
              </a:rPr>
              <a:t>- f</a:t>
            </a:r>
            <a:r>
              <a:rPr lang="en-US" sz="2800" b="0" i="0" u="none" strike="noStrike" baseline="0" dirty="0">
                <a:solidFill>
                  <a:srgbClr val="233487"/>
                </a:solidFill>
                <a:latin typeface="Univers Condensed" panose="020B0506020202050204" pitchFamily="34" charset="0"/>
              </a:rPr>
              <a:t>ollow-up parish training in 2025</a:t>
            </a:r>
          </a:p>
          <a:p>
            <a:pPr algn="l">
              <a:spcBef>
                <a:spcPts val="600"/>
              </a:spcBef>
            </a:pPr>
            <a:r>
              <a:rPr lang="en-US" sz="2800" b="1" i="0" u="none" strike="noStrike" baseline="0" dirty="0">
                <a:solidFill>
                  <a:srgbClr val="233487"/>
                </a:solidFill>
                <a:latin typeface="Univers Condensed" panose="020B0506020202050204" pitchFamily="34" charset="0"/>
              </a:rPr>
              <a:t>32 </a:t>
            </a:r>
            <a:r>
              <a:rPr lang="en-US" sz="2800" b="0" i="0" u="none" strike="noStrike" baseline="0" dirty="0">
                <a:solidFill>
                  <a:srgbClr val="233487"/>
                </a:solidFill>
                <a:latin typeface="Univers Condensed" panose="020B0506020202050204" pitchFamily="34" charset="0"/>
              </a:rPr>
              <a:t>people training on our </a:t>
            </a:r>
            <a:r>
              <a:rPr lang="en-US" sz="2800" b="1" i="0" u="none" strike="noStrike" baseline="0" dirty="0">
                <a:solidFill>
                  <a:srgbClr val="233487"/>
                </a:solidFill>
                <a:latin typeface="Univers Condensed" panose="020B0506020202050204" pitchFamily="34" charset="0"/>
              </a:rPr>
              <a:t>new </a:t>
            </a:r>
            <a:r>
              <a:rPr lang="en-GB" sz="2800" b="1" i="0" u="none" strike="noStrike" baseline="0" dirty="0">
                <a:solidFill>
                  <a:srgbClr val="233487"/>
                </a:solidFill>
                <a:latin typeface="Univers Condensed" panose="020B0506020202050204" pitchFamily="34" charset="0"/>
              </a:rPr>
              <a:t>Estates Lay Pioneer course</a:t>
            </a:r>
          </a:p>
          <a:p>
            <a:pPr algn="l">
              <a:spcBef>
                <a:spcPts val="600"/>
              </a:spcBef>
            </a:pPr>
            <a:r>
              <a:rPr lang="en-GB" sz="2800" b="1" dirty="0">
                <a:solidFill>
                  <a:srgbClr val="233487"/>
                </a:solidFill>
                <a:latin typeface="Univers Condensed" panose="020B0506020202050204" pitchFamily="34" charset="0"/>
              </a:rPr>
              <a:t>Leading Churches into Growth conference </a:t>
            </a:r>
            <a:r>
              <a:rPr lang="en-GB" sz="2800" dirty="0">
                <a:solidFill>
                  <a:srgbClr val="233487"/>
                </a:solidFill>
                <a:latin typeface="Univers Condensed" panose="020B0506020202050204" pitchFamily="34" charset="0"/>
              </a:rPr>
              <a:t>planned for 2025</a:t>
            </a:r>
            <a:endParaRPr lang="en-US" sz="2800" b="0" i="0" u="none" strike="noStrike" baseline="0" dirty="0">
              <a:solidFill>
                <a:srgbClr val="233487"/>
              </a:solidFill>
              <a:latin typeface="Univers Condensed" panose="020B0506020202050204" pitchFamily="34" charset="0"/>
            </a:endParaRPr>
          </a:p>
        </p:txBody>
      </p:sp>
      <p:pic>
        <p:nvPicPr>
          <p:cNvPr id="12" name="Picture 11" descr="A green hand with green circles and white symbols&#10;&#10;Description automatically generated">
            <a:extLst>
              <a:ext uri="{FF2B5EF4-FFF2-40B4-BE49-F238E27FC236}">
                <a16:creationId xmlns:a16="http://schemas.microsoft.com/office/drawing/2014/main" id="{376D5DB3-14CD-7261-9A27-71F379F34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00" y="1545455"/>
            <a:ext cx="1387140" cy="1605930"/>
          </a:xfrm>
          <a:prstGeom prst="rect">
            <a:avLst/>
          </a:prstGeom>
        </p:spPr>
      </p:pic>
      <p:pic>
        <p:nvPicPr>
          <p:cNvPr id="3" name="Picture 2">
            <a:extLst>
              <a:ext uri="{FF2B5EF4-FFF2-40B4-BE49-F238E27FC236}">
                <a16:creationId xmlns:a16="http://schemas.microsoft.com/office/drawing/2014/main" id="{4D767734-D484-1021-888C-3F8280E29BF6}"/>
              </a:ext>
            </a:extLst>
          </p:cNvPr>
          <p:cNvPicPr>
            <a:picLocks noChangeAspect="1"/>
          </p:cNvPicPr>
          <p:nvPr/>
        </p:nvPicPr>
        <p:blipFill rotWithShape="1">
          <a:blip r:embed="rId5">
            <a:extLst>
              <a:ext uri="{28A0092B-C50C-407E-A947-70E740481C1C}">
                <a14:useLocalDpi xmlns:a14="http://schemas.microsoft.com/office/drawing/2010/main" val="0"/>
              </a:ext>
            </a:extLst>
          </a:blip>
          <a:srcRect l="108" t="45231" r="86419" b="35793"/>
          <a:stretch/>
        </p:blipFill>
        <p:spPr bwMode="auto">
          <a:xfrm>
            <a:off x="10758318" y="195114"/>
            <a:ext cx="1073682" cy="7257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58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940097" y="4816006"/>
            <a:ext cx="10243380" cy="2273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FF0000"/>
              </a:buClr>
              <a:buFont typeface="Arial" panose="020B0604020202020204" pitchFamily="34" charset="0"/>
              <a:buChar char="•"/>
            </a:pPr>
            <a:endParaRPr lang="en-GB" sz="26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58731"/>
            <a:ext cx="8521955" cy="2800767"/>
          </a:xfrm>
          <a:prstGeom prst="rect">
            <a:avLst/>
          </a:prstGeom>
          <a:noFill/>
        </p:spPr>
        <p:txBody>
          <a:bodyPr wrap="square" rtlCol="0">
            <a:spAutoFit/>
          </a:bodyPr>
          <a:lstStyle/>
          <a:p>
            <a:r>
              <a:rPr lang="en-GB" sz="4400" dirty="0">
                <a:latin typeface="Trebuchet MS" panose="020B0603020202020204" pitchFamily="34" charset="0"/>
              </a:rPr>
              <a:t>Wider support for our parishes</a:t>
            </a:r>
          </a:p>
          <a:p>
            <a:endParaRPr lang="en-GB" sz="4400" dirty="0">
              <a:latin typeface="Trebuchet MS" panose="020B0603020202020204" pitchFamily="34" charset="0"/>
            </a:endParaRPr>
          </a:p>
          <a:p>
            <a:endParaRPr lang="en-GB" sz="4400" dirty="0">
              <a:latin typeface="Trebuchet MS" panose="020B0603020202020204" pitchFamily="34" charset="0"/>
            </a:endParaRPr>
          </a:p>
          <a:p>
            <a:endParaRPr lang="en-GB" sz="4400" dirty="0">
              <a:latin typeface="Trebuchet MS" panose="020B0603020202020204" pitchFamily="34" charset="0"/>
            </a:endParaRPr>
          </a:p>
        </p:txBody>
      </p:sp>
      <p:pic>
        <p:nvPicPr>
          <p:cNvPr id="10" name="Picture 9" descr="A group of people in a church">
            <a:extLst>
              <a:ext uri="{FF2B5EF4-FFF2-40B4-BE49-F238E27FC236}">
                <a16:creationId xmlns:a16="http://schemas.microsoft.com/office/drawing/2014/main" id="{7453AD69-6251-CFB6-E4A6-E941FB761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40" y="1313694"/>
            <a:ext cx="1536449" cy="1466114"/>
          </a:xfrm>
          <a:prstGeom prst="rect">
            <a:avLst/>
          </a:prstGeom>
        </p:spPr>
      </p:pic>
      <p:sp>
        <p:nvSpPr>
          <p:cNvPr id="15" name="TextBox 14">
            <a:extLst>
              <a:ext uri="{FF2B5EF4-FFF2-40B4-BE49-F238E27FC236}">
                <a16:creationId xmlns:a16="http://schemas.microsoft.com/office/drawing/2014/main" id="{AC0D025F-95C4-4427-77F8-6A192EF9B308}"/>
              </a:ext>
            </a:extLst>
          </p:cNvPr>
          <p:cNvSpPr txBox="1"/>
          <p:nvPr/>
        </p:nvSpPr>
        <p:spPr>
          <a:xfrm>
            <a:off x="940097" y="3113329"/>
            <a:ext cx="10938979" cy="3354765"/>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GB" sz="2400" b="0" i="0" u="none" strike="noStrike" baseline="0" dirty="0">
                <a:solidFill>
                  <a:srgbClr val="000000"/>
                </a:solidFill>
                <a:latin typeface="Trebuchet MS" panose="020B0603020202020204" pitchFamily="34" charset="0"/>
              </a:rPr>
              <a:t>Inc</a:t>
            </a:r>
            <a:r>
              <a:rPr lang="en-GB" sz="2400" dirty="0">
                <a:solidFill>
                  <a:srgbClr val="000000"/>
                </a:solidFill>
                <a:latin typeface="Trebuchet MS" panose="020B0603020202020204" pitchFamily="34" charset="0"/>
              </a:rPr>
              <a:t>ludes Safeguarding – parish Disclosure and Barring (DBS) applications, training and casework</a:t>
            </a:r>
          </a:p>
          <a:p>
            <a:pPr marL="457200" indent="-457200">
              <a:spcBef>
                <a:spcPts val="600"/>
              </a:spcBef>
              <a:buFont typeface="Arial" panose="020B0604020202020204" pitchFamily="34" charset="0"/>
              <a:buChar char="•"/>
            </a:pPr>
            <a:r>
              <a:rPr lang="en-GB" sz="2400" dirty="0">
                <a:solidFill>
                  <a:srgbClr val="000000"/>
                </a:solidFill>
                <a:latin typeface="Trebuchet MS" panose="020B0603020202020204" pitchFamily="34" charset="0"/>
              </a:rPr>
              <a:t>Area teams i.e. Archdeacons and their offices</a:t>
            </a:r>
          </a:p>
          <a:p>
            <a:pPr marL="457200" indent="-457200">
              <a:spcBef>
                <a:spcPts val="600"/>
              </a:spcBef>
              <a:buFont typeface="Arial" panose="020B0604020202020204" pitchFamily="34" charset="0"/>
              <a:buChar char="•"/>
            </a:pPr>
            <a:r>
              <a:rPr lang="en-GB" sz="2400" b="0" i="0" u="none" strike="noStrike" baseline="0" dirty="0">
                <a:solidFill>
                  <a:srgbClr val="000000"/>
                </a:solidFill>
                <a:latin typeface="Trebuchet MS" panose="020B0603020202020204" pitchFamily="34" charset="0"/>
              </a:rPr>
              <a:t>Parish support such as HR advice</a:t>
            </a:r>
            <a:r>
              <a:rPr lang="en-GB" sz="2400" dirty="0">
                <a:solidFill>
                  <a:srgbClr val="000000"/>
                </a:solidFill>
                <a:latin typeface="Trebuchet MS" panose="020B0603020202020204" pitchFamily="34" charset="0"/>
              </a:rPr>
              <a:t>,</a:t>
            </a:r>
            <a:r>
              <a:rPr lang="en-GB" sz="2400" b="0" i="0" u="none" strike="noStrike" baseline="0" dirty="0">
                <a:solidFill>
                  <a:srgbClr val="000000"/>
                </a:solidFill>
                <a:latin typeface="Trebuchet MS" panose="020B0603020202020204" pitchFamily="34" charset="0"/>
              </a:rPr>
              <a:t> Governance, Finance </a:t>
            </a:r>
            <a:r>
              <a:rPr lang="en-GB" sz="2400" dirty="0">
                <a:solidFill>
                  <a:srgbClr val="000000"/>
                </a:solidFill>
                <a:latin typeface="Trebuchet MS" panose="020B0603020202020204" pitchFamily="34" charset="0"/>
              </a:rPr>
              <a:t>and Diocesan Advisory Committee (DAC) i.e. Church buildings advice</a:t>
            </a:r>
          </a:p>
          <a:p>
            <a:pPr marL="457200" indent="-457200">
              <a:spcBef>
                <a:spcPts val="600"/>
              </a:spcBef>
              <a:buFont typeface="Arial" panose="020B0604020202020204" pitchFamily="34" charset="0"/>
              <a:buChar char="•"/>
            </a:pPr>
            <a:r>
              <a:rPr lang="en-GB" sz="2400" dirty="0">
                <a:solidFill>
                  <a:srgbClr val="000000"/>
                </a:solidFill>
                <a:latin typeface="Trebuchet MS" panose="020B0603020202020204" pitchFamily="34" charset="0"/>
              </a:rPr>
              <a:t>Grants to Welcare &amp; Board of Education</a:t>
            </a:r>
          </a:p>
          <a:p>
            <a:pPr marL="457200" indent="-457200">
              <a:spcBef>
                <a:spcPts val="600"/>
              </a:spcBef>
              <a:buFont typeface="Arial" panose="020B0604020202020204" pitchFamily="34" charset="0"/>
              <a:buChar char="•"/>
            </a:pPr>
            <a:r>
              <a:rPr lang="en-GB" sz="2400" dirty="0">
                <a:solidFill>
                  <a:srgbClr val="000000"/>
                </a:solidFill>
                <a:latin typeface="Trebuchet MS" panose="020B0603020202020204" pitchFamily="34" charset="0"/>
              </a:rPr>
              <a:t>Contributions to National Church reduced in 2026 due to simplification agenda</a:t>
            </a:r>
            <a:endParaRPr lang="en-GB" sz="4400" dirty="0">
              <a:latin typeface="Trebuchet MS" panose="020B0603020202020204" pitchFamily="34" charset="0"/>
            </a:endParaRPr>
          </a:p>
        </p:txBody>
      </p:sp>
      <p:sp>
        <p:nvSpPr>
          <p:cNvPr id="16" name="TextBox 15">
            <a:extLst>
              <a:ext uri="{FF2B5EF4-FFF2-40B4-BE49-F238E27FC236}">
                <a16:creationId xmlns:a16="http://schemas.microsoft.com/office/drawing/2014/main" id="{62F0E956-1189-DC81-DD96-BE6C51387C0F}"/>
              </a:ext>
            </a:extLst>
          </p:cNvPr>
          <p:cNvSpPr txBox="1"/>
          <p:nvPr/>
        </p:nvSpPr>
        <p:spPr>
          <a:xfrm>
            <a:off x="2885068" y="1351535"/>
            <a:ext cx="8428463" cy="1569660"/>
          </a:xfrm>
          <a:prstGeom prst="rect">
            <a:avLst/>
          </a:prstGeom>
          <a:noFill/>
        </p:spPr>
        <p:txBody>
          <a:bodyPr wrap="square" rtlCol="0">
            <a:spAutoFit/>
          </a:bodyPr>
          <a:lstStyle/>
          <a:p>
            <a:pPr algn="l"/>
            <a:r>
              <a:rPr lang="en-GB" sz="2400" b="0" i="0" u="none" strike="noStrike" baseline="0" dirty="0">
                <a:solidFill>
                  <a:srgbClr val="104698"/>
                </a:solidFill>
                <a:latin typeface="Univers Condensed" panose="020B0506020202050204" pitchFamily="34" charset="0"/>
              </a:rPr>
              <a:t>More than </a:t>
            </a:r>
            <a:r>
              <a:rPr lang="en-GB" sz="2400" b="1" i="0" u="none" strike="noStrike" baseline="0" dirty="0">
                <a:solidFill>
                  <a:srgbClr val="104698"/>
                </a:solidFill>
                <a:latin typeface="Univers Condensed" panose="020B0506020202050204" pitchFamily="34" charset="0"/>
              </a:rPr>
              <a:t>1,400 </a:t>
            </a:r>
            <a:r>
              <a:rPr lang="en-GB" sz="2400" b="0" i="0" u="none" strike="noStrike" baseline="0" dirty="0">
                <a:solidFill>
                  <a:srgbClr val="104698"/>
                </a:solidFill>
                <a:latin typeface="Univers Condensed" panose="020B0506020202050204" pitchFamily="34" charset="0"/>
              </a:rPr>
              <a:t>people </a:t>
            </a:r>
            <a:r>
              <a:rPr lang="en-US" sz="2400" b="0" i="0" u="none" strike="noStrike" baseline="0" dirty="0">
                <a:solidFill>
                  <a:srgbClr val="104698"/>
                </a:solidFill>
                <a:latin typeface="Univers Condensed" panose="020B0506020202050204" pitchFamily="34" charset="0"/>
              </a:rPr>
              <a:t>completed at least one of our</a:t>
            </a:r>
            <a:r>
              <a:rPr lang="en-US" sz="2400" dirty="0">
                <a:solidFill>
                  <a:srgbClr val="104698"/>
                </a:solidFill>
                <a:latin typeface="Univers Condensed" panose="020B0506020202050204" pitchFamily="34" charset="0"/>
              </a:rPr>
              <a:t> </a:t>
            </a:r>
            <a:r>
              <a:rPr lang="en-GB" sz="2400" b="0" i="0" u="none" strike="noStrike" baseline="0" dirty="0">
                <a:solidFill>
                  <a:srgbClr val="104698"/>
                </a:solidFill>
                <a:latin typeface="Univers Condensed" panose="020B0506020202050204" pitchFamily="34" charset="0"/>
              </a:rPr>
              <a:t>safeguarding courses</a:t>
            </a:r>
          </a:p>
          <a:p>
            <a:pPr algn="l"/>
            <a:r>
              <a:rPr lang="en-US" sz="2400" b="1" i="0" u="none" strike="noStrike" baseline="0" dirty="0">
                <a:solidFill>
                  <a:srgbClr val="104698"/>
                </a:solidFill>
                <a:latin typeface="Univers Condensed" panose="020B0506020202050204" pitchFamily="34" charset="0"/>
              </a:rPr>
              <a:t>159 </a:t>
            </a:r>
            <a:r>
              <a:rPr lang="en-US" sz="2400" b="0" i="0" u="none" strike="noStrike" baseline="0" dirty="0">
                <a:solidFill>
                  <a:srgbClr val="104698"/>
                </a:solidFill>
                <a:latin typeface="Univers Condensed" panose="020B0506020202050204" pitchFamily="34" charset="0"/>
              </a:rPr>
              <a:t>parish proposals for church buildings recommended</a:t>
            </a:r>
          </a:p>
          <a:p>
            <a:pPr algn="l"/>
            <a:r>
              <a:rPr lang="en-GB" sz="2400" b="1" i="0" u="none" strike="noStrike" baseline="0" dirty="0">
                <a:solidFill>
                  <a:srgbClr val="104698"/>
                </a:solidFill>
                <a:latin typeface="Univers Condensed" panose="020B0506020202050204" pitchFamily="34" charset="0"/>
              </a:rPr>
              <a:t>90% </a:t>
            </a:r>
            <a:r>
              <a:rPr lang="en-GB" sz="2400" b="0" i="0" u="none" strike="noStrike" baseline="0" dirty="0">
                <a:solidFill>
                  <a:srgbClr val="104698"/>
                </a:solidFill>
                <a:latin typeface="Univers Condensed" panose="020B0506020202050204" pitchFamily="34" charset="0"/>
              </a:rPr>
              <a:t>of churches equipped to use digital giving</a:t>
            </a:r>
            <a:endParaRPr lang="en-US" sz="2400" b="0" i="0" u="none" strike="noStrike" baseline="0" dirty="0">
              <a:solidFill>
                <a:srgbClr val="104698"/>
              </a:solidFill>
              <a:latin typeface="Univers Condensed" panose="020B0506020202050204" pitchFamily="34" charset="0"/>
            </a:endParaRPr>
          </a:p>
        </p:txBody>
      </p:sp>
      <p:pic>
        <p:nvPicPr>
          <p:cNvPr id="8" name="Picture 7">
            <a:extLst>
              <a:ext uri="{FF2B5EF4-FFF2-40B4-BE49-F238E27FC236}">
                <a16:creationId xmlns:a16="http://schemas.microsoft.com/office/drawing/2014/main" id="{005D4434-5EC7-635F-099C-57534969CC4E}"/>
              </a:ext>
            </a:extLst>
          </p:cNvPr>
          <p:cNvPicPr>
            <a:picLocks noChangeAspect="1"/>
          </p:cNvPicPr>
          <p:nvPr/>
        </p:nvPicPr>
        <p:blipFill rotWithShape="1">
          <a:blip r:embed="rId5">
            <a:extLst>
              <a:ext uri="{28A0092B-C50C-407E-A947-70E740481C1C}">
                <a14:useLocalDpi xmlns:a14="http://schemas.microsoft.com/office/drawing/2010/main" val="0"/>
              </a:ext>
            </a:extLst>
          </a:blip>
          <a:srcRect l="753" t="70533" r="86674" b="7299"/>
          <a:stretch/>
        </p:blipFill>
        <p:spPr bwMode="auto">
          <a:xfrm>
            <a:off x="9268763" y="222421"/>
            <a:ext cx="1114425" cy="942975"/>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E3B1C0D-E534-29ED-82AE-A68B0B4C57AB}"/>
              </a:ext>
            </a:extLst>
          </p:cNvPr>
          <p:cNvPicPr>
            <a:picLocks noChangeAspect="1"/>
          </p:cNvPicPr>
          <p:nvPr/>
        </p:nvPicPr>
        <p:blipFill rotWithShape="1">
          <a:blip r:embed="rId5">
            <a:extLst>
              <a:ext uri="{28A0092B-C50C-407E-A947-70E740481C1C}">
                <a14:useLocalDpi xmlns:a14="http://schemas.microsoft.com/office/drawing/2010/main" val="0"/>
              </a:ext>
            </a:extLst>
          </a:blip>
          <a:srcRect l="86858" t="70800" r="1082" b="6131"/>
          <a:stretch/>
        </p:blipFill>
        <p:spPr bwMode="auto">
          <a:xfrm>
            <a:off x="10459770" y="222421"/>
            <a:ext cx="109791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086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rmAutofit/>
          </a:bodyPr>
          <a:lstStyle/>
          <a:p>
            <a:r>
              <a:rPr lang="en-GB" sz="3800" dirty="0">
                <a:latin typeface="Trebuchet MS" panose="020B0603020202020204" pitchFamily="34" charset="0"/>
              </a:rPr>
              <a:t>What your PSF pledge does not pay for</a:t>
            </a:r>
            <a:endParaRPr lang="en-GB" sz="3800" dirty="0"/>
          </a:p>
        </p:txBody>
      </p:sp>
      <p:sp>
        <p:nvSpPr>
          <p:cNvPr id="3" name="Content Placeholder 2">
            <a:extLst>
              <a:ext uri="{FF2B5EF4-FFF2-40B4-BE49-F238E27FC236}">
                <a16:creationId xmlns:a16="http://schemas.microsoft.com/office/drawing/2014/main" id="{446D7DEC-89A8-4CA9-80DB-DC3E5F0E7889}"/>
              </a:ext>
            </a:extLst>
          </p:cNvPr>
          <p:cNvSpPr>
            <a:spLocks noGrp="1"/>
          </p:cNvSpPr>
          <p:nvPr>
            <p:ph idx="1"/>
          </p:nvPr>
        </p:nvSpPr>
        <p:spPr>
          <a:xfrm>
            <a:off x="1494662" y="1618955"/>
            <a:ext cx="10442504" cy="4968811"/>
          </a:xfrm>
        </p:spPr>
        <p:txBody>
          <a:bodyPr>
            <a:noAutofit/>
          </a:bodyPr>
          <a:lstStyle/>
          <a:p>
            <a:pPr marL="457200" indent="-457200" algn="l">
              <a:lnSpc>
                <a:spcPct val="100000"/>
              </a:lnSpc>
              <a:spcBef>
                <a:spcPts val="600"/>
              </a:spcBef>
              <a:buFont typeface="Arial" panose="020B0604020202020204" pitchFamily="34" charset="0"/>
              <a:buChar char="•"/>
            </a:pPr>
            <a:r>
              <a:rPr lang="en-GB" sz="2400" dirty="0">
                <a:latin typeface="Trebuchet MS" panose="020B0603020202020204" pitchFamily="34" charset="0"/>
              </a:rPr>
              <a:t>Bishops: the Church Commissioners pay for Diocesan and Area Bishops</a:t>
            </a:r>
          </a:p>
          <a:p>
            <a:pPr marL="457200" indent="-457200" algn="l">
              <a:lnSpc>
                <a:spcPct val="100000"/>
              </a:lnSpc>
              <a:spcBef>
                <a:spcPts val="600"/>
              </a:spcBef>
              <a:buFont typeface="Arial" panose="020B0604020202020204" pitchFamily="34" charset="0"/>
              <a:buChar char="•"/>
            </a:pPr>
            <a:r>
              <a:rPr lang="en-GB" sz="2400" dirty="0">
                <a:latin typeface="Trebuchet MS" panose="020B0603020202020204" pitchFamily="34" charset="0"/>
              </a:rPr>
              <a:t>Some Diocesan posts are time-limited and are fully or part-funded  from grants e.g. Net </a:t>
            </a:r>
            <a:r>
              <a:rPr lang="en-GB" sz="2400" dirty="0"/>
              <a:t>Ze</a:t>
            </a:r>
            <a:r>
              <a:rPr lang="en-GB" sz="2400" dirty="0">
                <a:latin typeface="Trebuchet MS" panose="020B0603020202020204" pitchFamily="34" charset="0"/>
              </a:rPr>
              <a:t>ro Carbon, Racial Justice, DIP Project posts</a:t>
            </a:r>
          </a:p>
          <a:p>
            <a:pPr marL="457200" indent="-457200" algn="l">
              <a:lnSpc>
                <a:spcPct val="100000"/>
              </a:lnSpc>
              <a:spcBef>
                <a:spcPts val="600"/>
              </a:spcBef>
              <a:buFont typeface="Arial" panose="020B0604020202020204" pitchFamily="34" charset="0"/>
              <a:buChar char="•"/>
            </a:pPr>
            <a:r>
              <a:rPr lang="en-GB" sz="2400" dirty="0">
                <a:latin typeface="Trebuchet MS" panose="020B0603020202020204" pitchFamily="34" charset="0"/>
              </a:rPr>
              <a:t>Specific projects where we have secured funding e.g. Diocesan Investment Programme/Strategic Development Projects/</a:t>
            </a:r>
            <a:r>
              <a:rPr lang="en-GB" sz="2400" dirty="0"/>
              <a:t>Bubble Church</a:t>
            </a:r>
            <a:endParaRPr lang="en-GB" sz="2400" dirty="0">
              <a:latin typeface="Trebuchet MS" panose="020B0603020202020204" pitchFamily="34" charset="0"/>
            </a:endParaRPr>
          </a:p>
          <a:p>
            <a:pPr marL="457200" indent="-457200" algn="l">
              <a:lnSpc>
                <a:spcPct val="100000"/>
              </a:lnSpc>
              <a:spcBef>
                <a:spcPts val="600"/>
              </a:spcBef>
              <a:buFont typeface="Arial" panose="020B0604020202020204" pitchFamily="34" charset="0"/>
              <a:buChar char="•"/>
            </a:pPr>
            <a:r>
              <a:rPr lang="en-GB" sz="2400" dirty="0">
                <a:latin typeface="Trebuchet MS" panose="020B0603020202020204" pitchFamily="34" charset="0"/>
              </a:rPr>
              <a:t>Where costs are covered by the National Church’s grants e.g. Building for Mission grants</a:t>
            </a:r>
          </a:p>
          <a:p>
            <a:pPr marL="457200" indent="-457200" algn="l">
              <a:lnSpc>
                <a:spcPct val="100000"/>
              </a:lnSpc>
              <a:spcBef>
                <a:spcPts val="600"/>
              </a:spcBef>
              <a:buFont typeface="Arial" panose="020B0604020202020204" pitchFamily="34" charset="0"/>
              <a:buChar char="•"/>
            </a:pPr>
            <a:r>
              <a:rPr lang="en-GB" sz="2400" dirty="0"/>
              <a:t>C</a:t>
            </a:r>
            <a:r>
              <a:rPr lang="en-GB" sz="2400" dirty="0">
                <a:latin typeface="Trebuchet MS" panose="020B0603020202020204" pitchFamily="34" charset="0"/>
              </a:rPr>
              <a:t>ontribution </a:t>
            </a:r>
            <a:r>
              <a:rPr lang="en-GB" sz="2400" dirty="0"/>
              <a:t>to p</a:t>
            </a:r>
            <a:r>
              <a:rPr lang="en-GB" sz="2400" dirty="0">
                <a:latin typeface="Trebuchet MS" panose="020B0603020202020204" pitchFamily="34" charset="0"/>
              </a:rPr>
              <a:t>roperty costs for </a:t>
            </a:r>
            <a:r>
              <a:rPr lang="en-GB" sz="2400" dirty="0"/>
              <a:t>non-parish ministry</a:t>
            </a:r>
            <a:r>
              <a:rPr lang="en-GB" sz="2400" dirty="0">
                <a:latin typeface="Trebuchet MS" panose="020B0603020202020204" pitchFamily="34" charset="0"/>
              </a:rPr>
              <a:t> properties and major repairs to parsonage properties</a:t>
            </a:r>
          </a:p>
          <a:p>
            <a:pPr marL="457200" indent="-457200" algn="l">
              <a:lnSpc>
                <a:spcPct val="100000"/>
              </a:lnSpc>
              <a:spcBef>
                <a:spcPts val="600"/>
              </a:spcBef>
              <a:buFont typeface="Arial" panose="020B0604020202020204" pitchFamily="34" charset="0"/>
              <a:buChar char="•"/>
            </a:pPr>
            <a:r>
              <a:rPr lang="en-GB" sz="2400" dirty="0">
                <a:latin typeface="Trebuchet MS" panose="020B0603020202020204" pitchFamily="34" charset="0"/>
              </a:rPr>
              <a:t>The Cathedral is responsible for its own costs and makes a pledge to the PSF</a:t>
            </a:r>
          </a:p>
        </p:txBody>
      </p:sp>
    </p:spTree>
    <p:extLst>
      <p:ext uri="{BB962C8B-B14F-4D97-AF65-F5344CB8AC3E}">
        <p14:creationId xmlns:p14="http://schemas.microsoft.com/office/powerpoint/2010/main" val="123087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E10D870-EAEB-C419-1C7A-3F31326874AE}"/>
              </a:ext>
            </a:extLst>
          </p:cNvPr>
          <p:cNvSpPr/>
          <p:nvPr/>
        </p:nvSpPr>
        <p:spPr>
          <a:xfrm>
            <a:off x="1746907" y="998375"/>
            <a:ext cx="6781271" cy="3638939"/>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B885CD23-0F79-E562-D3F9-99CE73783B0C}"/>
              </a:ext>
            </a:extLst>
          </p:cNvPr>
          <p:cNvSpPr>
            <a:spLocks/>
          </p:cNvSpPr>
          <p:nvPr/>
        </p:nvSpPr>
        <p:spPr>
          <a:xfrm>
            <a:off x="1936623" y="1171178"/>
            <a:ext cx="6401837" cy="3540782"/>
          </a:xfrm>
          <a:prstGeom prst="rect">
            <a:avLst/>
          </a:prstGeom>
        </p:spPr>
        <p:txBody>
          <a:bodyPr>
            <a:normAutofit/>
          </a:bodyPr>
          <a:lstStyle/>
          <a:p>
            <a:pPr algn="l">
              <a:lnSpc>
                <a:spcPct val="120000"/>
              </a:lnSpc>
              <a:buClr>
                <a:srgbClr val="FF0000"/>
              </a:buClr>
            </a:pPr>
            <a:r>
              <a:rPr lang="en-US" sz="2600" b="0" i="1" u="none" strike="noStrike" baseline="0" dirty="0">
                <a:solidFill>
                  <a:srgbClr val="000000"/>
                </a:solidFill>
                <a:latin typeface="Trebuchet MS" panose="020B0603020202020204" pitchFamily="34" charset="0"/>
              </a:rPr>
              <a:t>“We’ve seen the fruits of a decade of incredible generosity by our parishes. As clergy wellbeing and remuneration rightly come evermore into focus, we ask that you prayerfully consider how this might be reflected in your pledge.” </a:t>
            </a:r>
          </a:p>
          <a:p>
            <a:pPr algn="r">
              <a:lnSpc>
                <a:spcPct val="120000"/>
              </a:lnSpc>
              <a:buClr>
                <a:srgbClr val="FF0000"/>
              </a:buClr>
            </a:pPr>
            <a:r>
              <a:rPr lang="en-US" sz="2600" b="0" u="none" strike="noStrike" baseline="0" dirty="0">
                <a:solidFill>
                  <a:srgbClr val="000000"/>
                </a:solidFill>
                <a:latin typeface="Trebuchet MS" panose="020B0603020202020204" pitchFamily="34" charset="0"/>
              </a:rPr>
              <a:t>Bishop Alastair</a:t>
            </a:r>
            <a:endParaRPr lang="en-GB" sz="2600" dirty="0">
              <a:latin typeface="Trebuchet MS" panose="020B0603020202020204" pitchFamily="34" charset="0"/>
            </a:endParaRPr>
          </a:p>
        </p:txBody>
      </p:sp>
      <p:sp>
        <p:nvSpPr>
          <p:cNvPr id="2" name="Rectangle 1">
            <a:extLst>
              <a:ext uri="{FF2B5EF4-FFF2-40B4-BE49-F238E27FC236}">
                <a16:creationId xmlns:a16="http://schemas.microsoft.com/office/drawing/2014/main" id="{AA08FDAB-6F6F-FB2F-5300-89FAFE35E5C7}"/>
              </a:ext>
            </a:extLst>
          </p:cNvPr>
          <p:cNvSpPr/>
          <p:nvPr/>
        </p:nvSpPr>
        <p:spPr>
          <a:xfrm>
            <a:off x="1746907" y="5281127"/>
            <a:ext cx="10163099" cy="971181"/>
          </a:xfrm>
          <a:prstGeom prst="rect">
            <a:avLst/>
          </a:prstGeom>
          <a:solidFill>
            <a:srgbClr val="233487"/>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“Every £ of your pledge goes towards supporting ministry in parishes, whether yours or your neighbours”</a:t>
            </a:r>
          </a:p>
        </p:txBody>
      </p:sp>
      <p:pic>
        <p:nvPicPr>
          <p:cNvPr id="5" name="Picture 4">
            <a:extLst>
              <a:ext uri="{FF2B5EF4-FFF2-40B4-BE49-F238E27FC236}">
                <a16:creationId xmlns:a16="http://schemas.microsoft.com/office/drawing/2014/main" id="{09D11E1A-AB90-6B4F-D2DC-8336F5A31945}"/>
              </a:ext>
            </a:extLst>
          </p:cNvPr>
          <p:cNvPicPr>
            <a:picLocks noChangeAspect="1"/>
          </p:cNvPicPr>
          <p:nvPr/>
        </p:nvPicPr>
        <p:blipFill>
          <a:blip r:embed="rId2"/>
          <a:stretch>
            <a:fillRect/>
          </a:stretch>
        </p:blipFill>
        <p:spPr>
          <a:xfrm>
            <a:off x="8845619" y="1047453"/>
            <a:ext cx="3064387" cy="3540782"/>
          </a:xfrm>
          <a:prstGeom prst="rect">
            <a:avLst/>
          </a:prstGeom>
          <a:ln w="38100">
            <a:solidFill>
              <a:schemeClr val="bg1"/>
            </a:solidFill>
          </a:ln>
        </p:spPr>
      </p:pic>
    </p:spTree>
    <p:extLst>
      <p:ext uri="{BB962C8B-B14F-4D97-AF65-F5344CB8AC3E}">
        <p14:creationId xmlns:p14="http://schemas.microsoft.com/office/powerpoint/2010/main" val="359831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rmAutofit fontScale="90000"/>
          </a:bodyPr>
          <a:lstStyle/>
          <a:p>
            <a:r>
              <a:rPr lang="en-GB" sz="4000" dirty="0">
                <a:solidFill>
                  <a:srgbClr val="000000"/>
                </a:solidFill>
                <a:latin typeface="Trebuchet MS" panose="020B0603020202020204" pitchFamily="34" charset="0"/>
              </a:rPr>
              <a:t> </a:t>
            </a:r>
            <a:br>
              <a:rPr lang="en-GB" sz="4000" dirty="0">
                <a:solidFill>
                  <a:srgbClr val="000000"/>
                </a:solidFill>
                <a:latin typeface="Trebuchet MS" panose="020B0603020202020204" pitchFamily="34" charset="0"/>
              </a:rPr>
            </a:br>
            <a:endParaRPr lang="en-GB" sz="3800" dirty="0"/>
          </a:p>
        </p:txBody>
      </p:sp>
      <p:sp>
        <p:nvSpPr>
          <p:cNvPr id="5" name="TextBox 4">
            <a:extLst>
              <a:ext uri="{FF2B5EF4-FFF2-40B4-BE49-F238E27FC236}">
                <a16:creationId xmlns:a16="http://schemas.microsoft.com/office/drawing/2014/main" id="{D0D3DC47-B446-579B-9D1A-43455DB613B0}"/>
              </a:ext>
            </a:extLst>
          </p:cNvPr>
          <p:cNvSpPr txBox="1"/>
          <p:nvPr/>
        </p:nvSpPr>
        <p:spPr>
          <a:xfrm>
            <a:off x="1679509" y="270234"/>
            <a:ext cx="10030408" cy="1138773"/>
          </a:xfrm>
          <a:prstGeom prst="rect">
            <a:avLst/>
          </a:prstGeom>
          <a:noFill/>
        </p:spPr>
        <p:txBody>
          <a:bodyPr wrap="square" rtlCol="0">
            <a:spAutoFit/>
          </a:bodyPr>
          <a:lstStyle/>
          <a:p>
            <a:r>
              <a:rPr lang="en-US" sz="4000" dirty="0">
                <a:solidFill>
                  <a:schemeClr val="bg1"/>
                </a:solidFill>
                <a:latin typeface="Trebuchet MS" panose="020B0603020202020204" pitchFamily="34" charset="0"/>
              </a:rPr>
              <a:t>Three questions for your PCC to consider </a:t>
            </a:r>
          </a:p>
          <a:p>
            <a:endParaRPr lang="en-GB" sz="2800" dirty="0">
              <a:solidFill>
                <a:schemeClr val="bg1"/>
              </a:solidFill>
              <a:latin typeface="Trebuchet MS" panose="020B0603020202020204" pitchFamily="34" charset="0"/>
            </a:endParaRPr>
          </a:p>
        </p:txBody>
      </p:sp>
      <p:pic>
        <p:nvPicPr>
          <p:cNvPr id="9" name="Picture 8">
            <a:extLst>
              <a:ext uri="{FF2B5EF4-FFF2-40B4-BE49-F238E27FC236}">
                <a16:creationId xmlns:a16="http://schemas.microsoft.com/office/drawing/2014/main" id="{119610D0-3CE2-6D8C-B200-093B2B958660}"/>
              </a:ext>
            </a:extLst>
          </p:cNvPr>
          <p:cNvPicPr>
            <a:picLocks noChangeAspect="1"/>
          </p:cNvPicPr>
          <p:nvPr/>
        </p:nvPicPr>
        <p:blipFill>
          <a:blip r:embed="rId2"/>
          <a:stretch>
            <a:fillRect/>
          </a:stretch>
        </p:blipFill>
        <p:spPr>
          <a:xfrm>
            <a:off x="7929544" y="4301977"/>
            <a:ext cx="3780373" cy="2175298"/>
          </a:xfrm>
          <a:prstGeom prst="rect">
            <a:avLst/>
          </a:prstGeom>
          <a:ln w="38100">
            <a:solidFill>
              <a:schemeClr val="bg1"/>
            </a:solidFill>
          </a:ln>
        </p:spPr>
      </p:pic>
      <p:sp>
        <p:nvSpPr>
          <p:cNvPr id="14" name="TextBox 13">
            <a:extLst>
              <a:ext uri="{FF2B5EF4-FFF2-40B4-BE49-F238E27FC236}">
                <a16:creationId xmlns:a16="http://schemas.microsoft.com/office/drawing/2014/main" id="{CDC30A1A-D0D0-E0D5-D9C1-9740AD42F9DB}"/>
              </a:ext>
            </a:extLst>
          </p:cNvPr>
          <p:cNvSpPr txBox="1"/>
          <p:nvPr/>
        </p:nvSpPr>
        <p:spPr>
          <a:xfrm>
            <a:off x="1560443" y="1194319"/>
            <a:ext cx="10149474" cy="5047536"/>
          </a:xfrm>
          <a:prstGeom prst="rect">
            <a:avLst/>
          </a:prstGeom>
          <a:noFill/>
        </p:spPr>
        <p:txBody>
          <a:bodyPr wrap="square" rtlCol="0">
            <a:spAutoFit/>
          </a:bodyPr>
          <a:lstStyle/>
          <a:p>
            <a:pPr marL="457200" indent="-457200">
              <a:spcBef>
                <a:spcPts val="600"/>
              </a:spcBef>
              <a:buFont typeface="+mj-lt"/>
              <a:buAutoNum type="arabicPeriod"/>
            </a:pPr>
            <a:r>
              <a:rPr lang="en-US" sz="2600" dirty="0">
                <a:solidFill>
                  <a:schemeClr val="bg1"/>
                </a:solidFill>
                <a:latin typeface="Trebuchet MS" panose="020B0603020202020204" pitchFamily="34" charset="0"/>
              </a:rPr>
              <a:t>Are we doing our utmost to meet Bishop Christopher’s request to increase our pledge to fund the cost of ministry in our parish and support future ministry?</a:t>
            </a:r>
          </a:p>
          <a:p>
            <a:pPr marL="457200" indent="-457200">
              <a:spcBef>
                <a:spcPts val="600"/>
              </a:spcBef>
              <a:buFont typeface="+mj-lt"/>
              <a:buAutoNum type="arabicPeriod"/>
            </a:pPr>
            <a:r>
              <a:rPr lang="en-US" sz="2600" dirty="0">
                <a:solidFill>
                  <a:schemeClr val="bg1"/>
                </a:solidFill>
                <a:latin typeface="Trebuchet MS" panose="020B0603020202020204" pitchFamily="34" charset="0"/>
              </a:rPr>
              <a:t>Are we aware that mission in other parts of our diocese is dependent on our giving to the PSF?</a:t>
            </a:r>
          </a:p>
          <a:p>
            <a:pPr marL="457200" indent="-457200">
              <a:spcBef>
                <a:spcPts val="600"/>
              </a:spcBef>
              <a:buFont typeface="+mj-lt"/>
              <a:buAutoNum type="arabicPeriod"/>
            </a:pPr>
            <a:r>
              <a:rPr lang="en-US" sz="2600" dirty="0">
                <a:solidFill>
                  <a:schemeClr val="bg1"/>
                </a:solidFill>
                <a:latin typeface="Trebuchet MS" panose="020B0603020202020204" pitchFamily="34" charset="0"/>
              </a:rPr>
              <a:t>Is our pledge realistic and generous, in proportion to our resources and supportive of our diocesan family?</a:t>
            </a:r>
          </a:p>
          <a:p>
            <a:pPr marL="457200" indent="-457200">
              <a:spcBef>
                <a:spcPts val="600"/>
              </a:spcBef>
              <a:buFont typeface="Arial" panose="020B0604020202020204" pitchFamily="34" charset="0"/>
              <a:buChar char="•"/>
            </a:pPr>
            <a:endParaRPr lang="en-US" sz="2400" dirty="0">
              <a:solidFill>
                <a:schemeClr val="bg1"/>
              </a:solidFill>
              <a:latin typeface="Trebuchet MS" panose="020B0603020202020204" pitchFamily="34" charset="0"/>
            </a:endParaRPr>
          </a:p>
          <a:p>
            <a:pPr>
              <a:spcBef>
                <a:spcPts val="600"/>
              </a:spcBef>
            </a:pPr>
            <a:r>
              <a:rPr lang="en-US" sz="2400" dirty="0">
                <a:solidFill>
                  <a:schemeClr val="bg1"/>
                </a:solidFill>
                <a:latin typeface="Trebuchet MS" panose="020B0603020202020204" pitchFamily="34" charset="0"/>
              </a:rPr>
              <a:t>Please prayerfully reflect on your pledge                                              and make a generous and realistic offer.                                              Please submit your pledge online by                                                            </a:t>
            </a:r>
            <a:r>
              <a:rPr lang="en-US" sz="2400" u="sng" dirty="0">
                <a:solidFill>
                  <a:schemeClr val="bg1"/>
                </a:solidFill>
                <a:latin typeface="Trebuchet MS" panose="020B0603020202020204" pitchFamily="34" charset="0"/>
              </a:rPr>
              <a:t>15 September</a:t>
            </a:r>
            <a:r>
              <a:rPr lang="en-US" sz="2400" dirty="0">
                <a:solidFill>
                  <a:schemeClr val="bg1"/>
                </a:solidFill>
                <a:latin typeface="Trebuchet MS" panose="020B0603020202020204" pitchFamily="34" charset="0"/>
              </a:rPr>
              <a:t>. </a:t>
            </a:r>
            <a:r>
              <a:rPr lang="en-US" sz="2400" b="1" dirty="0">
                <a:solidFill>
                  <a:schemeClr val="bg1"/>
                </a:solidFill>
                <a:latin typeface="Trebuchet MS" panose="020B0603020202020204" pitchFamily="34" charset="0"/>
              </a:rPr>
              <a:t>Thank you</a:t>
            </a:r>
          </a:p>
        </p:txBody>
      </p:sp>
    </p:spTree>
    <p:extLst>
      <p:ext uri="{BB962C8B-B14F-4D97-AF65-F5344CB8AC3E}">
        <p14:creationId xmlns:p14="http://schemas.microsoft.com/office/powerpoint/2010/main" val="97995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641715" y="715086"/>
            <a:ext cx="9919252" cy="5089544"/>
          </a:xfrm>
        </p:spPr>
        <p:txBody>
          <a:bodyPr vert="horz" lIns="91440" tIns="45720" rIns="91440" bIns="45720" rtlCol="0" anchor="b">
            <a:noAutofit/>
          </a:bodyPr>
          <a:lstStyle/>
          <a:p>
            <a:pPr algn="l">
              <a:lnSpc>
                <a:spcPct val="100000"/>
              </a:lnSpc>
            </a:pPr>
            <a:r>
              <a:rPr lang="en-GB" sz="3600" b="0" i="1" u="none" strike="noStrike" baseline="0" dirty="0">
                <a:latin typeface="MyriadPro-It"/>
              </a:rPr>
              <a:t>Prayer</a:t>
            </a:r>
            <a:r>
              <a:rPr lang="en-GB" sz="2400" b="0" i="1" u="none" strike="noStrike" baseline="0" dirty="0">
                <a:latin typeface="MyriadPro-It"/>
              </a:rPr>
              <a:t> </a:t>
            </a:r>
            <a:br>
              <a:rPr lang="en-GB" sz="2000" b="0" i="0" u="none" strike="noStrike" baseline="0" dirty="0">
                <a:latin typeface="Trebuchet MS" panose="020B0603020202020204" pitchFamily="34" charset="0"/>
              </a:rPr>
            </a:br>
            <a:br>
              <a:rPr lang="en-GB" sz="2000" dirty="0"/>
            </a:br>
            <a:r>
              <a:rPr lang="en-GB" sz="2400" dirty="0">
                <a:latin typeface="Trebuchet MS"/>
              </a:rPr>
              <a:t>Loving God, </a:t>
            </a:r>
            <a:br>
              <a:rPr lang="en-GB" sz="2400" dirty="0">
                <a:latin typeface="Trebuchet MS"/>
              </a:rPr>
            </a:br>
            <a:r>
              <a:rPr lang="en-GB" sz="2400" dirty="0">
                <a:latin typeface="Trebuchet MS"/>
              </a:rPr>
              <a:t>You created us in your own image and call us to reflect your nature.</a:t>
            </a:r>
            <a:br>
              <a:rPr lang="en-GB" sz="2400" dirty="0">
                <a:latin typeface="Trebuchet MS"/>
              </a:rPr>
            </a:br>
            <a:r>
              <a:rPr lang="en-GB" sz="2400" dirty="0">
                <a:latin typeface="Trebuchet MS"/>
              </a:rPr>
              <a:t>Shape our hearts, minds and souls for your service.</a:t>
            </a:r>
            <a:br>
              <a:rPr lang="en-GB" sz="2400" dirty="0">
                <a:latin typeface="Trebuchet MS"/>
              </a:rPr>
            </a:br>
            <a:r>
              <a:rPr lang="en-GB" sz="2400" dirty="0">
                <a:latin typeface="Trebuchet MS"/>
              </a:rPr>
              <a:t>Open our eyes to all that you have given,</a:t>
            </a:r>
            <a:br>
              <a:rPr lang="en-GB" sz="2400" dirty="0">
                <a:latin typeface="Trebuchet MS"/>
              </a:rPr>
            </a:br>
            <a:r>
              <a:rPr lang="en-GB" sz="2400" dirty="0">
                <a:latin typeface="Trebuchet MS"/>
              </a:rPr>
              <a:t>Open our minds to the possibilities you have set before us,</a:t>
            </a:r>
            <a:br>
              <a:rPr lang="en-GB" sz="2400" dirty="0">
                <a:latin typeface="Trebuchet MS"/>
              </a:rPr>
            </a:br>
            <a:r>
              <a:rPr lang="en-GB" sz="2400" dirty="0">
                <a:latin typeface="Trebuchet MS"/>
              </a:rPr>
              <a:t>Open our hands that we might bless others and build your kingdom.</a:t>
            </a:r>
            <a:br>
              <a:rPr lang="en-GB" sz="2400" dirty="0">
                <a:latin typeface="Trebuchet MS"/>
              </a:rPr>
            </a:br>
            <a:r>
              <a:rPr lang="en-GB" sz="2400" dirty="0">
                <a:latin typeface="Trebuchet MS"/>
              </a:rPr>
              <a:t>Inspire us with your vision and guide us with your presence, </a:t>
            </a:r>
            <a:br>
              <a:rPr lang="en-GB" sz="2400" dirty="0"/>
            </a:br>
            <a:r>
              <a:rPr lang="en-GB" sz="2400" dirty="0">
                <a:latin typeface="Trebuchet MS"/>
              </a:rPr>
              <a:t>For </a:t>
            </a:r>
            <a:r>
              <a:rPr lang="en-GB" sz="2400" b="0" u="none" strike="noStrike" baseline="0" dirty="0">
                <a:latin typeface="Trebuchet MS"/>
              </a:rPr>
              <a:t>the sake of Him who first loved us, </a:t>
            </a:r>
            <a:br>
              <a:rPr lang="en-GB" sz="2400" b="0" u="none" strike="noStrike" baseline="0" dirty="0">
                <a:latin typeface="Trebuchet MS"/>
              </a:rPr>
            </a:br>
            <a:r>
              <a:rPr lang="en-GB" sz="2400" b="0" u="none" strike="noStrike" baseline="0" dirty="0">
                <a:latin typeface="Trebuchet MS"/>
              </a:rPr>
              <a:t>Amen.</a:t>
            </a:r>
            <a:br>
              <a:rPr lang="en-GB" sz="2400" b="0" u="none" strike="noStrike" baseline="0" dirty="0">
                <a:latin typeface="MyriadPro-Regular"/>
              </a:rPr>
            </a:br>
            <a:endParaRPr lang="en-US" sz="2400" dirty="0">
              <a:latin typeface="+mj-lt"/>
            </a:endParaRPr>
          </a:p>
        </p:txBody>
      </p:sp>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8946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E10D870-EAEB-C419-1C7A-3F31326874AE}"/>
              </a:ext>
            </a:extLst>
          </p:cNvPr>
          <p:cNvSpPr/>
          <p:nvPr/>
        </p:nvSpPr>
        <p:spPr>
          <a:xfrm>
            <a:off x="1825676" y="354297"/>
            <a:ext cx="9640640" cy="3374470"/>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B885CD23-0F79-E562-D3F9-99CE73783B0C}"/>
              </a:ext>
            </a:extLst>
          </p:cNvPr>
          <p:cNvSpPr>
            <a:spLocks/>
          </p:cNvSpPr>
          <p:nvPr/>
        </p:nvSpPr>
        <p:spPr>
          <a:xfrm>
            <a:off x="2010042" y="521592"/>
            <a:ext cx="9271908" cy="3039880"/>
          </a:xfrm>
          <a:prstGeom prst="rect">
            <a:avLst/>
          </a:prstGeom>
        </p:spPr>
        <p:txBody>
          <a:bodyPr>
            <a:normAutofit lnSpcReduction="10000"/>
          </a:bodyPr>
          <a:lstStyle/>
          <a:p>
            <a:pPr defTabSz="886968">
              <a:lnSpc>
                <a:spcPct val="120000"/>
              </a:lnSpc>
              <a:spcBef>
                <a:spcPts val="582"/>
              </a:spcBef>
            </a:pPr>
            <a:r>
              <a:rPr lang="en-GB" sz="2800" i="1" kern="1200" dirty="0">
                <a:solidFill>
                  <a:schemeClr val="tx1"/>
                </a:solidFill>
                <a:latin typeface="Trebuchet MS" panose="020B0603020202020204" pitchFamily="34" charset="0"/>
                <a:ea typeface="+mn-ea"/>
                <a:cs typeface="+mn-cs"/>
              </a:rPr>
              <a:t>“</a:t>
            </a:r>
            <a:r>
              <a:rPr lang="en-US" sz="2800" b="0" i="1" u="none" strike="noStrike" baseline="0" dirty="0">
                <a:solidFill>
                  <a:srgbClr val="000000"/>
                </a:solidFill>
                <a:latin typeface="Myriad Pro"/>
              </a:rPr>
              <a:t>2025 marks the ten-year anniversary of our Parish Support Fund (PSF). This anniversary offers an opportunity for reflection on all that the PSF has enabled over the last decade – as well as enormous gratitude for all that’s been given and for God’s faithfulness to us over these years </a:t>
            </a:r>
            <a:r>
              <a:rPr lang="en-GB" sz="2800" i="1" kern="1200" dirty="0">
                <a:solidFill>
                  <a:schemeClr val="tx1"/>
                </a:solidFill>
                <a:latin typeface="Trebuchet MS" panose="020B0603020202020204" pitchFamily="34" charset="0"/>
                <a:ea typeface="+mn-ea"/>
                <a:cs typeface="+mn-cs"/>
              </a:rPr>
              <a:t>.” </a:t>
            </a:r>
          </a:p>
          <a:p>
            <a:pPr algn="r" defTabSz="886968">
              <a:lnSpc>
                <a:spcPct val="120000"/>
              </a:lnSpc>
              <a:spcBef>
                <a:spcPts val="582"/>
              </a:spcBef>
            </a:pPr>
            <a:r>
              <a:rPr lang="en-GB" sz="2800" i="1" kern="1200" dirty="0">
                <a:solidFill>
                  <a:schemeClr val="tx1"/>
                </a:solidFill>
                <a:latin typeface="Trebuchet MS" panose="020B0603020202020204" pitchFamily="34" charset="0"/>
                <a:ea typeface="+mn-ea"/>
                <a:cs typeface="+mn-cs"/>
              </a:rPr>
              <a:t>Bishop Christopher</a:t>
            </a:r>
          </a:p>
          <a:p>
            <a:pPr marL="0" indent="0">
              <a:lnSpc>
                <a:spcPct val="120000"/>
              </a:lnSpc>
              <a:spcBef>
                <a:spcPts val="600"/>
              </a:spcBef>
              <a:buNone/>
            </a:pPr>
            <a:endParaRPr lang="en-GB" sz="700" dirty="0"/>
          </a:p>
        </p:txBody>
      </p:sp>
      <p:sp>
        <p:nvSpPr>
          <p:cNvPr id="10" name="TextBox 9">
            <a:extLst>
              <a:ext uri="{FF2B5EF4-FFF2-40B4-BE49-F238E27FC236}">
                <a16:creationId xmlns:a16="http://schemas.microsoft.com/office/drawing/2014/main" id="{B237DC49-1DBD-CD54-876C-1DEAB7E03970}"/>
              </a:ext>
            </a:extLst>
          </p:cNvPr>
          <p:cNvSpPr txBox="1"/>
          <p:nvPr/>
        </p:nvSpPr>
        <p:spPr>
          <a:xfrm>
            <a:off x="694496" y="3651992"/>
            <a:ext cx="10803007" cy="3018712"/>
          </a:xfrm>
          <a:prstGeom prst="rect">
            <a:avLst/>
          </a:prstGeom>
          <a:noFill/>
        </p:spPr>
        <p:txBody>
          <a:bodyPr wrap="square" rtlCol="0">
            <a:spAutoFit/>
          </a:bodyPr>
          <a:lstStyle/>
          <a:p>
            <a:pPr defTabSz="886968">
              <a:lnSpc>
                <a:spcPct val="114000"/>
              </a:lnSpc>
              <a:spcAft>
                <a:spcPts val="600"/>
              </a:spcAft>
            </a:pPr>
            <a:endParaRPr lang="en-GB" sz="1164" b="1" kern="1200" dirty="0">
              <a:solidFill>
                <a:schemeClr val="tx1"/>
              </a:solidFill>
              <a:latin typeface="Trebuchet MS" panose="020B0603020202020204" pitchFamily="34" charset="0"/>
              <a:ea typeface="+mn-ea"/>
              <a:cs typeface="+mn-cs"/>
            </a:endParaRPr>
          </a:p>
          <a:p>
            <a:pPr marL="443484" indent="-443484" defTabSz="886968">
              <a:lnSpc>
                <a:spcPct val="114000"/>
              </a:lnSpc>
              <a:spcAft>
                <a:spcPts val="600"/>
              </a:spcAft>
              <a:buFont typeface="Arial" panose="020B0604020202020204" pitchFamily="34" charset="0"/>
              <a:buChar char="•"/>
            </a:pPr>
            <a:r>
              <a:rPr lang="en-US" sz="2400" b="0" u="none" strike="noStrike" baseline="0" dirty="0">
                <a:solidFill>
                  <a:schemeClr val="bg1">
                    <a:lumMod val="95000"/>
                  </a:schemeClr>
                </a:solidFill>
                <a:latin typeface="Myriad Pro"/>
              </a:rPr>
              <a:t>Bishop Rosemarie: “</a:t>
            </a:r>
            <a:r>
              <a:rPr lang="en-US" sz="2400" b="0" i="1" u="none" strike="noStrike" baseline="0" dirty="0">
                <a:solidFill>
                  <a:schemeClr val="bg1">
                    <a:lumMod val="95000"/>
                  </a:schemeClr>
                </a:solidFill>
                <a:latin typeface="Myriad Pro"/>
              </a:rPr>
              <a:t>Thank you for ten years of amazing generosity in the face of enormous challenges</a:t>
            </a:r>
            <a:r>
              <a:rPr lang="en-US" sz="2400" b="0" u="none" strike="noStrike" baseline="0" dirty="0">
                <a:solidFill>
                  <a:schemeClr val="bg1">
                    <a:lumMod val="95000"/>
                  </a:schemeClr>
                </a:solidFill>
                <a:latin typeface="Myriad Pro"/>
              </a:rPr>
              <a:t>.”</a:t>
            </a:r>
          </a:p>
          <a:p>
            <a:pPr marL="443484" indent="-443484" defTabSz="886968">
              <a:lnSpc>
                <a:spcPct val="114000"/>
              </a:lnSpc>
              <a:spcAft>
                <a:spcPts val="600"/>
              </a:spcAft>
              <a:buFont typeface="Arial" panose="020B0604020202020204" pitchFamily="34" charset="0"/>
              <a:buChar char="•"/>
            </a:pPr>
            <a:r>
              <a:rPr lang="en-US" sz="2400" b="0" u="none" strike="noStrike" baseline="0" dirty="0">
                <a:solidFill>
                  <a:schemeClr val="bg1">
                    <a:lumMod val="95000"/>
                  </a:schemeClr>
                </a:solidFill>
                <a:latin typeface="Myriad Pro"/>
              </a:rPr>
              <a:t>Bishop Martin: “</a:t>
            </a:r>
            <a:r>
              <a:rPr lang="en-US" sz="2400" b="0" i="1" u="none" strike="noStrike" baseline="0" dirty="0">
                <a:solidFill>
                  <a:schemeClr val="bg1">
                    <a:lumMod val="95000"/>
                  </a:schemeClr>
                </a:solidFill>
                <a:latin typeface="Myriad Pro"/>
              </a:rPr>
              <a:t>Thank you for ten years of faithfulness to God’s calling</a:t>
            </a:r>
            <a:r>
              <a:rPr lang="en-US" sz="2400" b="0" u="none" strike="noStrike" baseline="0" dirty="0">
                <a:solidFill>
                  <a:schemeClr val="bg1">
                    <a:lumMod val="95000"/>
                  </a:schemeClr>
                </a:solidFill>
                <a:latin typeface="Myriad Pro"/>
              </a:rPr>
              <a:t>.”</a:t>
            </a:r>
          </a:p>
          <a:p>
            <a:pPr marL="443484" indent="-443484" defTabSz="886968">
              <a:lnSpc>
                <a:spcPct val="114000"/>
              </a:lnSpc>
              <a:spcAft>
                <a:spcPts val="600"/>
              </a:spcAft>
              <a:buFont typeface="Arial" panose="020B0604020202020204" pitchFamily="34" charset="0"/>
              <a:buChar char="•"/>
            </a:pPr>
            <a:r>
              <a:rPr lang="en-US" sz="2400" b="0" u="none" strike="noStrike" baseline="0" dirty="0">
                <a:solidFill>
                  <a:schemeClr val="bg1">
                    <a:lumMod val="95000"/>
                  </a:schemeClr>
                </a:solidFill>
                <a:latin typeface="Myriad Pro"/>
              </a:rPr>
              <a:t>Bishop Alastair: “</a:t>
            </a:r>
            <a:r>
              <a:rPr lang="en-US" sz="2400" b="0" i="1" u="none" strike="noStrike" baseline="0" dirty="0">
                <a:solidFill>
                  <a:schemeClr val="bg1">
                    <a:lumMod val="95000"/>
                  </a:schemeClr>
                </a:solidFill>
                <a:latin typeface="Myriad Pro"/>
              </a:rPr>
              <a:t>Thank you for ten years of going the extra mile – not just financially, but in all that you give to bless and serve communities across South London and East Surrey</a:t>
            </a:r>
            <a:r>
              <a:rPr lang="en-US" sz="2400" b="0" u="none" strike="noStrike" baseline="0" dirty="0">
                <a:solidFill>
                  <a:schemeClr val="bg1">
                    <a:lumMod val="95000"/>
                  </a:schemeClr>
                </a:solidFill>
                <a:latin typeface="Myriad Pro"/>
              </a:rPr>
              <a:t>.”</a:t>
            </a:r>
            <a:endParaRPr lang="en-GB" sz="2400" dirty="0">
              <a:solidFill>
                <a:schemeClr val="bg1">
                  <a:lumMod val="95000"/>
                </a:schemeClr>
              </a:solidFill>
              <a:latin typeface="Trebuchet MS" panose="020B0603020202020204" pitchFamily="34" charset="0"/>
            </a:endParaRPr>
          </a:p>
        </p:txBody>
      </p:sp>
    </p:spTree>
    <p:extLst>
      <p:ext uri="{BB962C8B-B14F-4D97-AF65-F5344CB8AC3E}">
        <p14:creationId xmlns:p14="http://schemas.microsoft.com/office/powerpoint/2010/main" val="331227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F38E-10CA-A752-FBC6-1593CFE826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44C5-5647-C086-E1EC-440C322FA1E8}"/>
              </a:ext>
            </a:extLst>
          </p:cNvPr>
          <p:cNvSpPr>
            <a:spLocks/>
          </p:cNvSpPr>
          <p:nvPr/>
        </p:nvSpPr>
        <p:spPr>
          <a:xfrm>
            <a:off x="2010042" y="521592"/>
            <a:ext cx="9271908" cy="3039880"/>
          </a:xfrm>
          <a:prstGeom prst="rect">
            <a:avLst/>
          </a:prstGeom>
        </p:spPr>
        <p:txBody>
          <a:bodyPr>
            <a:normAutofit/>
          </a:bodyPr>
          <a:lstStyle/>
          <a:p>
            <a:pPr marL="0" indent="0">
              <a:lnSpc>
                <a:spcPct val="120000"/>
              </a:lnSpc>
              <a:spcBef>
                <a:spcPts val="600"/>
              </a:spcBef>
              <a:buNone/>
            </a:pPr>
            <a:endParaRPr lang="en-GB" sz="700" dirty="0"/>
          </a:p>
        </p:txBody>
      </p:sp>
      <p:sp>
        <p:nvSpPr>
          <p:cNvPr id="4" name="TextBox 3">
            <a:extLst>
              <a:ext uri="{FF2B5EF4-FFF2-40B4-BE49-F238E27FC236}">
                <a16:creationId xmlns:a16="http://schemas.microsoft.com/office/drawing/2014/main" id="{70739C53-DEB6-BF1F-3C66-C67D58DAAECA}"/>
              </a:ext>
            </a:extLst>
          </p:cNvPr>
          <p:cNvSpPr txBox="1"/>
          <p:nvPr/>
        </p:nvSpPr>
        <p:spPr>
          <a:xfrm>
            <a:off x="1234644" y="1490884"/>
            <a:ext cx="9271908" cy="4909036"/>
          </a:xfrm>
          <a:prstGeom prst="rect">
            <a:avLst/>
          </a:prstGeom>
          <a:noFill/>
        </p:spPr>
        <p:txBody>
          <a:bodyPr wrap="square" lIns="91440" tIns="45720" rIns="91440" bIns="45720" anchor="t">
            <a:spAutoFit/>
          </a:bodyPr>
          <a:lstStyle/>
          <a:p>
            <a:pPr marL="342900" indent="-342900">
              <a:spcBef>
                <a:spcPts val="600"/>
              </a:spcBef>
              <a:buFont typeface="Arial" panose="020B0604020202020204" pitchFamily="34" charset="0"/>
              <a:buChar char="•"/>
            </a:pPr>
            <a:r>
              <a:rPr lang="en-US" sz="2400" b="0" i="0" u="none" strike="noStrike" baseline="0" dirty="0">
                <a:solidFill>
                  <a:schemeClr val="bg1"/>
                </a:solidFill>
                <a:latin typeface="Trebuchet MS"/>
              </a:rPr>
              <a:t>Between 2016–2024 parishes have given </a:t>
            </a:r>
            <a:r>
              <a:rPr lang="en-US" sz="2400" b="1" i="0" u="none" strike="noStrike" baseline="0" dirty="0">
                <a:solidFill>
                  <a:schemeClr val="bg1"/>
                </a:solidFill>
                <a:latin typeface="Trebuchet MS"/>
              </a:rPr>
              <a:t>£145.2m </a:t>
            </a:r>
            <a:r>
              <a:rPr lang="en-US" sz="2400" b="0" i="0" u="none" strike="noStrike" baseline="0" dirty="0">
                <a:solidFill>
                  <a:schemeClr val="bg1"/>
                </a:solidFill>
                <a:latin typeface="Trebuchet MS"/>
              </a:rPr>
              <a:t>in pledges through the PSF with </a:t>
            </a:r>
            <a:r>
              <a:rPr lang="en-US" sz="2400" b="1" i="0" u="none" strike="noStrike" baseline="0" dirty="0">
                <a:solidFill>
                  <a:schemeClr val="bg1"/>
                </a:solidFill>
                <a:latin typeface="Trebuchet MS"/>
              </a:rPr>
              <a:t>71%/£104m </a:t>
            </a:r>
            <a:r>
              <a:rPr lang="en-US" sz="2400" b="0" i="0" u="none" strike="noStrike" baseline="0" dirty="0">
                <a:solidFill>
                  <a:schemeClr val="bg1"/>
                </a:solidFill>
                <a:latin typeface="Trebuchet MS"/>
              </a:rPr>
              <a:t>spent on clergy stipends, NI and pension. Housing costs </a:t>
            </a:r>
            <a:r>
              <a:rPr lang="en-GB" sz="2400" b="0" i="0" u="none" strike="noStrike" baseline="0" noProof="0" dirty="0">
                <a:solidFill>
                  <a:schemeClr val="bg1"/>
                </a:solidFill>
                <a:latin typeface="Trebuchet MS"/>
              </a:rPr>
              <a:t>totalled</a:t>
            </a:r>
            <a:r>
              <a:rPr lang="en-US" sz="2400" b="0" i="0" u="none" strike="noStrike" baseline="0" dirty="0">
                <a:solidFill>
                  <a:schemeClr val="bg1"/>
                </a:solidFill>
                <a:latin typeface="Trebuchet MS"/>
              </a:rPr>
              <a:t> a further </a:t>
            </a:r>
            <a:r>
              <a:rPr lang="en-US" sz="2400" b="1" i="0" u="none" strike="noStrike" baseline="0" dirty="0">
                <a:solidFill>
                  <a:schemeClr val="bg1"/>
                </a:solidFill>
                <a:latin typeface="Trebuchet MS"/>
              </a:rPr>
              <a:t>£36m. </a:t>
            </a:r>
            <a:r>
              <a:rPr lang="en-US" sz="2400" i="0" u="none" strike="noStrike" baseline="0" dirty="0">
                <a:solidFill>
                  <a:schemeClr val="bg1"/>
                </a:solidFill>
                <a:latin typeface="Trebuchet MS"/>
              </a:rPr>
              <a:t>The remaining other ministry and enabling functions costs needed to be funded by reserves and other income</a:t>
            </a:r>
            <a:r>
              <a:rPr lang="en-US" sz="2400" dirty="0">
                <a:solidFill>
                  <a:schemeClr val="bg1"/>
                </a:solidFill>
                <a:latin typeface="Trebuchet MS"/>
              </a:rPr>
              <a:t> </a:t>
            </a:r>
            <a:endParaRPr lang="en-US" sz="2400" i="0" u="none" strike="noStrike" baseline="0" dirty="0">
              <a:solidFill>
                <a:schemeClr val="bg1"/>
              </a:solidFill>
              <a:latin typeface="Trebuchet MS"/>
            </a:endParaRPr>
          </a:p>
          <a:p>
            <a:pPr marL="342900" indent="-342900">
              <a:spcBef>
                <a:spcPts val="600"/>
              </a:spcBef>
              <a:buFont typeface="Arial" panose="020B0604020202020204" pitchFamily="34" charset="0"/>
              <a:buChar char="•"/>
            </a:pPr>
            <a:r>
              <a:rPr lang="en-US" sz="2400" b="1" dirty="0">
                <a:solidFill>
                  <a:schemeClr val="bg1"/>
                </a:solidFill>
                <a:latin typeface="Trebuchet MS"/>
              </a:rPr>
              <a:t>22,000+ </a:t>
            </a:r>
            <a:r>
              <a:rPr lang="en-US" sz="2400" dirty="0">
                <a:solidFill>
                  <a:schemeClr val="bg1"/>
                </a:solidFill>
                <a:latin typeface="Trebuchet MS"/>
              </a:rPr>
              <a:t>people were </a:t>
            </a:r>
            <a:r>
              <a:rPr lang="en-US" sz="2400" noProof="0" dirty="0">
                <a:solidFill>
                  <a:schemeClr val="bg1"/>
                </a:solidFill>
                <a:latin typeface="Trebuchet MS"/>
              </a:rPr>
              <a:t>baptised</a:t>
            </a:r>
            <a:r>
              <a:rPr lang="en-US" sz="2400" dirty="0">
                <a:solidFill>
                  <a:schemeClr val="bg1"/>
                </a:solidFill>
                <a:latin typeface="Trebuchet MS"/>
              </a:rPr>
              <a:t> </a:t>
            </a:r>
          </a:p>
          <a:p>
            <a:pPr marL="342900" indent="-342900">
              <a:spcBef>
                <a:spcPts val="600"/>
              </a:spcBef>
              <a:buFont typeface="Arial" panose="020B0604020202020204" pitchFamily="34" charset="0"/>
              <a:buChar char="•"/>
            </a:pPr>
            <a:r>
              <a:rPr lang="en-US" sz="2400" b="1" dirty="0">
                <a:solidFill>
                  <a:schemeClr val="bg1"/>
                </a:solidFill>
                <a:latin typeface="Trebuchet MS"/>
              </a:rPr>
              <a:t>200+ </a:t>
            </a:r>
            <a:r>
              <a:rPr lang="en-US" sz="2400" dirty="0">
                <a:solidFill>
                  <a:schemeClr val="bg1"/>
                </a:solidFill>
                <a:latin typeface="Trebuchet MS"/>
              </a:rPr>
              <a:t>people have been ordained and trained as curates</a:t>
            </a:r>
          </a:p>
          <a:p>
            <a:pPr marL="342900" indent="-342900">
              <a:spcBef>
                <a:spcPts val="600"/>
              </a:spcBef>
              <a:buFont typeface="Arial" panose="020B0604020202020204" pitchFamily="34" charset="0"/>
              <a:buChar char="•"/>
            </a:pPr>
            <a:r>
              <a:rPr lang="en-US" sz="2400" b="1" dirty="0">
                <a:solidFill>
                  <a:schemeClr val="bg1"/>
                </a:solidFill>
                <a:latin typeface="Trebuchet MS"/>
              </a:rPr>
              <a:t>20,000 </a:t>
            </a:r>
            <a:r>
              <a:rPr lang="en-US" sz="2400" dirty="0">
                <a:solidFill>
                  <a:schemeClr val="bg1"/>
                </a:solidFill>
                <a:latin typeface="Trebuchet MS"/>
              </a:rPr>
              <a:t>DBS checks processed, help provided with </a:t>
            </a:r>
            <a:r>
              <a:rPr lang="en-US" sz="2400" b="1" dirty="0">
                <a:solidFill>
                  <a:schemeClr val="bg1"/>
                </a:solidFill>
                <a:latin typeface="Trebuchet MS"/>
              </a:rPr>
              <a:t>1300 </a:t>
            </a:r>
            <a:r>
              <a:rPr lang="en-US" sz="2400" dirty="0">
                <a:solidFill>
                  <a:schemeClr val="bg1"/>
                </a:solidFill>
                <a:latin typeface="Trebuchet MS"/>
              </a:rPr>
              <a:t>HR queries and </a:t>
            </a:r>
            <a:r>
              <a:rPr lang="en-US" sz="2400" b="1" dirty="0">
                <a:solidFill>
                  <a:schemeClr val="bg1"/>
                </a:solidFill>
                <a:latin typeface="Trebuchet MS"/>
              </a:rPr>
              <a:t>1730 </a:t>
            </a:r>
            <a:r>
              <a:rPr lang="en-US" sz="2400" dirty="0">
                <a:solidFill>
                  <a:schemeClr val="bg1"/>
                </a:solidFill>
                <a:latin typeface="Trebuchet MS"/>
              </a:rPr>
              <a:t>DAC (church buildings) permissions granted</a:t>
            </a:r>
            <a:endParaRPr lang="en-US" dirty="0">
              <a:solidFill>
                <a:schemeClr val="bg1"/>
              </a:solidFill>
              <a:latin typeface="Trebuchet MS"/>
            </a:endParaRPr>
          </a:p>
          <a:p>
            <a:pPr marL="342900" indent="-342900">
              <a:spcBef>
                <a:spcPts val="600"/>
              </a:spcBef>
              <a:buFont typeface="Arial" panose="020B0604020202020204" pitchFamily="34" charset="0"/>
              <a:buChar char="•"/>
            </a:pPr>
            <a:r>
              <a:rPr lang="en-US" sz="2400" b="1" dirty="0">
                <a:solidFill>
                  <a:schemeClr val="bg1"/>
                </a:solidFill>
                <a:latin typeface="Trebuchet MS"/>
              </a:rPr>
              <a:t>531 </a:t>
            </a:r>
            <a:r>
              <a:rPr lang="en-US" sz="2400" dirty="0">
                <a:solidFill>
                  <a:schemeClr val="bg1"/>
                </a:solidFill>
                <a:latin typeface="Trebuchet MS"/>
              </a:rPr>
              <a:t>people have participated in the Bishop’s Certificate </a:t>
            </a:r>
          </a:p>
          <a:p>
            <a:pPr marL="342900" indent="-342900">
              <a:spcBef>
                <a:spcPts val="600"/>
              </a:spcBef>
              <a:buFont typeface="Arial" panose="020B0604020202020204" pitchFamily="34" charset="0"/>
              <a:buChar char="•"/>
            </a:pPr>
            <a:r>
              <a:rPr lang="en-US" sz="2400" b="1" dirty="0">
                <a:solidFill>
                  <a:schemeClr val="bg1"/>
                </a:solidFill>
                <a:latin typeface="Trebuchet MS"/>
              </a:rPr>
              <a:t>But</a:t>
            </a:r>
            <a:r>
              <a:rPr lang="en-US" sz="2400" dirty="0">
                <a:solidFill>
                  <a:schemeClr val="bg1"/>
                </a:solidFill>
                <a:latin typeface="Trebuchet MS"/>
              </a:rPr>
              <a:t> </a:t>
            </a:r>
            <a:r>
              <a:rPr lang="en-GB" sz="2400" dirty="0">
                <a:solidFill>
                  <a:schemeClr val="bg1">
                    <a:lumMod val="95000"/>
                  </a:schemeClr>
                </a:solidFill>
                <a:effectLst/>
                <a:latin typeface="Trebuchet MS"/>
                <a:ea typeface="Aptos" panose="020B0004020202020204" pitchFamily="34" charset="0"/>
                <a:cs typeface="Times New Roman"/>
              </a:rPr>
              <a:t>in real terms </a:t>
            </a:r>
            <a:r>
              <a:rPr lang="en-GB" sz="2400" b="1" dirty="0">
                <a:solidFill>
                  <a:schemeClr val="bg1">
                    <a:lumMod val="95000"/>
                  </a:schemeClr>
                </a:solidFill>
                <a:effectLst/>
                <a:latin typeface="Trebuchet MS"/>
                <a:ea typeface="Aptos" panose="020B0004020202020204" pitchFamily="34" charset="0"/>
                <a:cs typeface="Times New Roman"/>
              </a:rPr>
              <a:t>PSF pledges have not kept pace with inflation</a:t>
            </a:r>
            <a:r>
              <a:rPr lang="en-GB" sz="2400" b="1" dirty="0">
                <a:solidFill>
                  <a:schemeClr val="bg1">
                    <a:lumMod val="95000"/>
                  </a:schemeClr>
                </a:solidFill>
                <a:latin typeface="Trebuchet MS"/>
                <a:ea typeface="Aptos" panose="020B0004020202020204" pitchFamily="34" charset="0"/>
                <a:cs typeface="Times New Roman"/>
              </a:rPr>
              <a:t>,</a:t>
            </a:r>
            <a:r>
              <a:rPr lang="en-GB" sz="2400" b="1" dirty="0">
                <a:solidFill>
                  <a:schemeClr val="bg1">
                    <a:lumMod val="95000"/>
                  </a:schemeClr>
                </a:solidFill>
                <a:effectLst/>
                <a:latin typeface="Trebuchet MS"/>
                <a:ea typeface="Aptos" panose="020B0004020202020204" pitchFamily="34" charset="0"/>
                <a:cs typeface="Times New Roman"/>
              </a:rPr>
              <a:t> </a:t>
            </a:r>
            <a:r>
              <a:rPr lang="en-GB" sz="2400" dirty="0">
                <a:solidFill>
                  <a:schemeClr val="bg1">
                    <a:lumMod val="95000"/>
                  </a:schemeClr>
                </a:solidFill>
                <a:effectLst/>
                <a:latin typeface="Trebuchet MS"/>
                <a:ea typeface="Aptos" panose="020B0004020202020204" pitchFamily="34" charset="0"/>
                <a:cs typeface="Times New Roman"/>
              </a:rPr>
              <a:t>despite </a:t>
            </a:r>
            <a:r>
              <a:rPr lang="en-GB" sz="2400" dirty="0">
                <a:solidFill>
                  <a:schemeClr val="bg1">
                    <a:lumMod val="95000"/>
                  </a:schemeClr>
                </a:solidFill>
                <a:latin typeface="Trebuchet MS"/>
                <a:ea typeface="Aptos" panose="020B0004020202020204" pitchFamily="34" charset="0"/>
                <a:cs typeface="Times New Roman"/>
              </a:rPr>
              <a:t>amazing parish </a:t>
            </a:r>
            <a:r>
              <a:rPr lang="en-GB" sz="2400" dirty="0">
                <a:solidFill>
                  <a:schemeClr val="bg1">
                    <a:lumMod val="95000"/>
                  </a:schemeClr>
                </a:solidFill>
                <a:effectLst/>
                <a:latin typeface="Trebuchet MS"/>
                <a:ea typeface="Aptos" panose="020B0004020202020204" pitchFamily="34" charset="0"/>
                <a:cs typeface="Times New Roman"/>
              </a:rPr>
              <a:t>generosity</a:t>
            </a:r>
            <a:endParaRPr lang="en-GB" sz="2400" dirty="0">
              <a:solidFill>
                <a:schemeClr val="bg1">
                  <a:lumMod val="95000"/>
                </a:schemeClr>
              </a:solidFill>
              <a:latin typeface="Trebuchet MS"/>
              <a:cs typeface="Times New Roman"/>
            </a:endParaRPr>
          </a:p>
        </p:txBody>
      </p:sp>
      <p:pic>
        <p:nvPicPr>
          <p:cNvPr id="6" name="Picture 5">
            <a:extLst>
              <a:ext uri="{FF2B5EF4-FFF2-40B4-BE49-F238E27FC236}">
                <a16:creationId xmlns:a16="http://schemas.microsoft.com/office/drawing/2014/main" id="{A95F002D-0297-5FBE-05B2-AEC95899CC24}"/>
              </a:ext>
            </a:extLst>
          </p:cNvPr>
          <p:cNvPicPr>
            <a:picLocks noChangeAspect="1"/>
          </p:cNvPicPr>
          <p:nvPr/>
        </p:nvPicPr>
        <p:blipFill>
          <a:blip r:embed="rId2"/>
          <a:stretch>
            <a:fillRect/>
          </a:stretch>
        </p:blipFill>
        <p:spPr>
          <a:xfrm>
            <a:off x="10675873" y="1647556"/>
            <a:ext cx="1034128" cy="1177145"/>
          </a:xfrm>
          <a:prstGeom prst="rect">
            <a:avLst/>
          </a:prstGeom>
        </p:spPr>
      </p:pic>
      <p:sp>
        <p:nvSpPr>
          <p:cNvPr id="9" name="TextBox 8">
            <a:extLst>
              <a:ext uri="{FF2B5EF4-FFF2-40B4-BE49-F238E27FC236}">
                <a16:creationId xmlns:a16="http://schemas.microsoft.com/office/drawing/2014/main" id="{FB1E2F17-D5FA-CDEC-519D-D756C98E6671}"/>
              </a:ext>
            </a:extLst>
          </p:cNvPr>
          <p:cNvSpPr txBox="1"/>
          <p:nvPr/>
        </p:nvSpPr>
        <p:spPr>
          <a:xfrm>
            <a:off x="3088564" y="293810"/>
            <a:ext cx="9487461" cy="707886"/>
          </a:xfrm>
          <a:prstGeom prst="rect">
            <a:avLst/>
          </a:prstGeom>
          <a:noFill/>
        </p:spPr>
        <p:txBody>
          <a:bodyPr wrap="square">
            <a:spAutoFit/>
          </a:bodyPr>
          <a:lstStyle/>
          <a:p>
            <a:r>
              <a:rPr lang="en-US" sz="4000" b="1" i="0" u="none" strike="noStrike" baseline="0" dirty="0">
                <a:solidFill>
                  <a:schemeClr val="bg1"/>
                </a:solidFill>
                <a:latin typeface="Trebuchet MS" panose="020B0603020202020204" pitchFamily="34" charset="0"/>
              </a:rPr>
              <a:t>Ten years of generosity – thank you! </a:t>
            </a:r>
            <a:endParaRPr lang="en-GB" sz="4000" b="1" dirty="0">
              <a:solidFill>
                <a:schemeClr val="bg1"/>
              </a:solidFill>
              <a:latin typeface="Trebuchet MS" panose="020B0603020202020204" pitchFamily="34" charset="0"/>
            </a:endParaRPr>
          </a:p>
        </p:txBody>
      </p:sp>
      <p:pic>
        <p:nvPicPr>
          <p:cNvPr id="12" name="Picture 11">
            <a:extLst>
              <a:ext uri="{FF2B5EF4-FFF2-40B4-BE49-F238E27FC236}">
                <a16:creationId xmlns:a16="http://schemas.microsoft.com/office/drawing/2014/main" id="{35697F48-B577-AC5E-309F-FDDCEB519097}"/>
              </a:ext>
            </a:extLst>
          </p:cNvPr>
          <p:cNvPicPr>
            <a:picLocks noChangeAspect="1"/>
          </p:cNvPicPr>
          <p:nvPr/>
        </p:nvPicPr>
        <p:blipFill>
          <a:blip r:embed="rId3"/>
          <a:stretch>
            <a:fillRect/>
          </a:stretch>
        </p:blipFill>
        <p:spPr>
          <a:xfrm>
            <a:off x="10675873" y="3419999"/>
            <a:ext cx="1034128" cy="985348"/>
          </a:xfrm>
          <a:prstGeom prst="rect">
            <a:avLst/>
          </a:prstGeom>
        </p:spPr>
      </p:pic>
      <p:pic>
        <p:nvPicPr>
          <p:cNvPr id="2" name="Picture 1">
            <a:extLst>
              <a:ext uri="{FF2B5EF4-FFF2-40B4-BE49-F238E27FC236}">
                <a16:creationId xmlns:a16="http://schemas.microsoft.com/office/drawing/2014/main" id="{338B1023-3DD0-834E-208D-6EB9EF4497D6}"/>
              </a:ext>
            </a:extLst>
          </p:cNvPr>
          <p:cNvPicPr>
            <a:picLocks noChangeAspect="1"/>
          </p:cNvPicPr>
          <p:nvPr/>
        </p:nvPicPr>
        <p:blipFill>
          <a:blip r:embed="rId4"/>
          <a:stretch>
            <a:fillRect/>
          </a:stretch>
        </p:blipFill>
        <p:spPr>
          <a:xfrm>
            <a:off x="10675873" y="5210444"/>
            <a:ext cx="1031660" cy="1084566"/>
          </a:xfrm>
          <a:prstGeom prst="rect">
            <a:avLst/>
          </a:prstGeom>
        </p:spPr>
      </p:pic>
    </p:spTree>
    <p:extLst>
      <p:ext uri="{BB962C8B-B14F-4D97-AF65-F5344CB8AC3E}">
        <p14:creationId xmlns:p14="http://schemas.microsoft.com/office/powerpoint/2010/main" val="229486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669791" y="0"/>
            <a:ext cx="10234501" cy="800073"/>
          </a:xfrm>
        </p:spPr>
        <p:txBody>
          <a:bodyPr vert="horz" lIns="91440" tIns="45720" rIns="91440" bIns="45720" rtlCol="0" anchor="b">
            <a:noAutofit/>
          </a:bodyPr>
          <a:lstStyle/>
          <a:p>
            <a:pPr algn="l"/>
            <a:r>
              <a:rPr lang="en-US" sz="3200" dirty="0">
                <a:latin typeface="+mj-lt"/>
              </a:rPr>
              <a:t>A message from Bishop Christopher (</a:t>
            </a:r>
            <a:r>
              <a:rPr lang="en-US" sz="2400" dirty="0">
                <a:latin typeface="+mj-lt"/>
              </a:rPr>
              <a:t>internet needed to play</a:t>
            </a:r>
            <a:r>
              <a:rPr lang="en-US" sz="3200" dirty="0">
                <a:latin typeface="+mj-lt"/>
              </a:rPr>
              <a:t>) </a:t>
            </a:r>
          </a:p>
        </p:txBody>
      </p:sp>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62FAA54F-493B-85F1-2A02-419F772DD882}"/>
              </a:ext>
            </a:extLst>
          </p:cNvPr>
          <p:cNvSpPr txBox="1"/>
          <p:nvPr/>
        </p:nvSpPr>
        <p:spPr>
          <a:xfrm>
            <a:off x="151688" y="6322242"/>
            <a:ext cx="9129045" cy="646331"/>
          </a:xfrm>
          <a:prstGeom prst="rect">
            <a:avLst/>
          </a:prstGeom>
          <a:noFill/>
        </p:spPr>
        <p:txBody>
          <a:bodyPr wrap="square">
            <a:spAutoFit/>
          </a:bodyPr>
          <a:lstStyle/>
          <a:p>
            <a:r>
              <a:rPr lang="en-GB" sz="1800" u="sng" dirty="0">
                <a:solidFill>
                  <a:schemeClr val="bg1"/>
                </a:solidFill>
                <a:effectLst/>
                <a:latin typeface="Aptos" panose="020B00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https://youtu.be/LfG3vTZc144</a:t>
            </a:r>
            <a:r>
              <a:rPr lang="en-GB" u="sng"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r>
              <a:rPr lang="en-GB" sz="18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 </a:t>
            </a:r>
          </a:p>
          <a:p>
            <a:endParaRPr lang="en-GB"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4" name="Online Media 3" title="Bishop Christopher introduces the Parish Support Fund 2026">
            <a:hlinkClick r:id="" action="ppaction://media"/>
            <a:extLst>
              <a:ext uri="{FF2B5EF4-FFF2-40B4-BE49-F238E27FC236}">
                <a16:creationId xmlns:a16="http://schemas.microsoft.com/office/drawing/2014/main" id="{810586A7-F80C-4861-5344-D51E76B41CAF}"/>
              </a:ext>
            </a:extLst>
          </p:cNvPr>
          <p:cNvPicPr>
            <a:picLocks noRot="1" noChangeAspect="1"/>
          </p:cNvPicPr>
          <p:nvPr>
            <a:videoFile r:link="rId1"/>
          </p:nvPr>
        </p:nvPicPr>
        <p:blipFill>
          <a:blip r:embed="rId4"/>
          <a:stretch>
            <a:fillRect/>
          </a:stretch>
        </p:blipFill>
        <p:spPr>
          <a:xfrm>
            <a:off x="3191331" y="1129321"/>
            <a:ext cx="8353453" cy="4719712"/>
          </a:xfrm>
          <a:prstGeom prst="rect">
            <a:avLst/>
          </a:prstGeom>
        </p:spPr>
      </p:pic>
    </p:spTree>
    <p:extLst>
      <p:ext uri="{BB962C8B-B14F-4D97-AF65-F5344CB8AC3E}">
        <p14:creationId xmlns:p14="http://schemas.microsoft.com/office/powerpoint/2010/main" val="16123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C318-C683-B858-28A8-113063B49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4E12C-3D10-2C62-B489-14A8CF8AAE00}"/>
              </a:ext>
            </a:extLst>
          </p:cNvPr>
          <p:cNvSpPr>
            <a:spLocks/>
          </p:cNvSpPr>
          <p:nvPr/>
        </p:nvSpPr>
        <p:spPr>
          <a:xfrm>
            <a:off x="2010042" y="521592"/>
            <a:ext cx="9271908" cy="3039880"/>
          </a:xfrm>
          <a:prstGeom prst="rect">
            <a:avLst/>
          </a:prstGeom>
        </p:spPr>
        <p:txBody>
          <a:bodyPr>
            <a:normAutofit/>
          </a:bodyPr>
          <a:lstStyle/>
          <a:p>
            <a:pPr marL="0" indent="0">
              <a:lnSpc>
                <a:spcPct val="120000"/>
              </a:lnSpc>
              <a:spcBef>
                <a:spcPts val="600"/>
              </a:spcBef>
              <a:buNone/>
            </a:pPr>
            <a:endParaRPr lang="en-GB" sz="700" dirty="0"/>
          </a:p>
        </p:txBody>
      </p:sp>
      <p:sp>
        <p:nvSpPr>
          <p:cNvPr id="4" name="TextBox 3">
            <a:extLst>
              <a:ext uri="{FF2B5EF4-FFF2-40B4-BE49-F238E27FC236}">
                <a16:creationId xmlns:a16="http://schemas.microsoft.com/office/drawing/2014/main" id="{C4515C13-FA5B-BE93-CE20-FDC382E404E3}"/>
              </a:ext>
            </a:extLst>
          </p:cNvPr>
          <p:cNvSpPr txBox="1"/>
          <p:nvPr/>
        </p:nvSpPr>
        <p:spPr>
          <a:xfrm>
            <a:off x="1283473" y="1505396"/>
            <a:ext cx="10393334" cy="3847207"/>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GB" sz="24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In order to address clergy wellbeing, the National Church has proposed that dioceses increase clergy stipends to £34,950 in April 2026, a rise of 10.3% for Southwark incumbents</a:t>
            </a:r>
          </a:p>
          <a:p>
            <a:pPr marL="342900" indent="-342900">
              <a:spcBef>
                <a:spcPts val="600"/>
              </a:spcBef>
              <a:buFont typeface="Arial" panose="020B0604020202020204" pitchFamily="34" charset="0"/>
              <a:buChar char="•"/>
            </a:pPr>
            <a:r>
              <a:rPr lang="en-GB" sz="24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We are now faced with new and substantial challenges of how to resource parishes and maintain the number of clergy </a:t>
            </a:r>
          </a:p>
          <a:p>
            <a:pPr marL="342900" indent="-342900">
              <a:spcBef>
                <a:spcPts val="600"/>
              </a:spcBef>
              <a:buFont typeface="Arial" panose="020B0604020202020204" pitchFamily="34" charset="0"/>
              <a:buChar char="•"/>
            </a:pPr>
            <a:r>
              <a:rPr lang="en-GB" sz="24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Even with careful management of our diocesan resources and some support from the National Church, our 2026 indicative costs will rise by 5.7%</a:t>
            </a:r>
          </a:p>
          <a:p>
            <a:pPr marL="342900" indent="-342900">
              <a:buFont typeface="Arial" panose="020B0604020202020204" pitchFamily="34" charset="0"/>
              <a:buChar char="•"/>
            </a:pPr>
            <a:endParaRPr lang="en-GB"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endParaRPr lang="en-GB" sz="2400" dirty="0">
              <a:solidFill>
                <a:schemeClr val="bg1"/>
              </a:solidFill>
              <a:latin typeface="Trebuchet MS" panose="020B0603020202020204" pitchFamily="34" charset="0"/>
            </a:endParaRPr>
          </a:p>
        </p:txBody>
      </p:sp>
      <p:sp>
        <p:nvSpPr>
          <p:cNvPr id="9" name="TextBox 8">
            <a:extLst>
              <a:ext uri="{FF2B5EF4-FFF2-40B4-BE49-F238E27FC236}">
                <a16:creationId xmlns:a16="http://schemas.microsoft.com/office/drawing/2014/main" id="{65E4E6D0-0AC5-E9E6-8952-238255F39DA4}"/>
              </a:ext>
            </a:extLst>
          </p:cNvPr>
          <p:cNvSpPr txBox="1"/>
          <p:nvPr/>
        </p:nvSpPr>
        <p:spPr>
          <a:xfrm>
            <a:off x="2094774" y="417321"/>
            <a:ext cx="9913745" cy="707886"/>
          </a:xfrm>
          <a:prstGeom prst="rect">
            <a:avLst/>
          </a:prstGeom>
          <a:noFill/>
        </p:spPr>
        <p:txBody>
          <a:bodyPr wrap="square">
            <a:spAutoFit/>
          </a:bodyPr>
          <a:lstStyle/>
          <a:p>
            <a:r>
              <a:rPr lang="en-US" sz="4000" b="1" i="0" u="none" strike="noStrike" baseline="0" dirty="0">
                <a:solidFill>
                  <a:schemeClr val="bg1"/>
                </a:solidFill>
                <a:latin typeface="Trebuchet MS" panose="020B0603020202020204" pitchFamily="34" charset="0"/>
              </a:rPr>
              <a:t>Journeying onwards </a:t>
            </a:r>
            <a:endParaRPr lang="en-GB" sz="4000" b="1" dirty="0">
              <a:solidFill>
                <a:schemeClr val="bg1"/>
              </a:solidFill>
              <a:latin typeface="Trebuchet MS" panose="020B0603020202020204" pitchFamily="34" charset="0"/>
            </a:endParaRPr>
          </a:p>
        </p:txBody>
      </p:sp>
      <p:sp>
        <p:nvSpPr>
          <p:cNvPr id="5" name="Rectangle: Rounded Corners 4">
            <a:extLst>
              <a:ext uri="{FF2B5EF4-FFF2-40B4-BE49-F238E27FC236}">
                <a16:creationId xmlns:a16="http://schemas.microsoft.com/office/drawing/2014/main" id="{2F14002E-05CB-9848-9169-02626F081B3E}"/>
              </a:ext>
            </a:extLst>
          </p:cNvPr>
          <p:cNvSpPr/>
          <p:nvPr/>
        </p:nvSpPr>
        <p:spPr>
          <a:xfrm>
            <a:off x="1431585" y="4825282"/>
            <a:ext cx="10097109" cy="1615397"/>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400" dirty="0">
                <a:latin typeface="Trebuchet MS" panose="020B0603020202020204" pitchFamily="34" charset="0"/>
              </a:rPr>
              <a:t>“</a:t>
            </a:r>
            <a:r>
              <a:rPr lang="en-US" sz="2400" i="1" dirty="0">
                <a:latin typeface="Trebuchet MS" panose="020B0603020202020204" pitchFamily="34" charset="0"/>
              </a:rPr>
              <a:t>I acknowledge that I am asking much of each parish in asking you to prayerfully consider increasing your pledge by 5.7% and enabling our diocese to support parish ministry.”</a:t>
            </a:r>
          </a:p>
          <a:p>
            <a:r>
              <a:rPr lang="en-US" sz="2400" dirty="0">
                <a:latin typeface="Trebuchet MS" panose="020B0603020202020204" pitchFamily="34" charset="0"/>
              </a:rPr>
              <a:t>							(Bishop Christopher)</a:t>
            </a:r>
            <a:endParaRPr lang="en-GB" sz="2400" dirty="0">
              <a:latin typeface="Trebuchet MS" panose="020B0603020202020204" pitchFamily="34" charset="0"/>
            </a:endParaRPr>
          </a:p>
        </p:txBody>
      </p:sp>
    </p:spTree>
    <p:extLst>
      <p:ext uri="{BB962C8B-B14F-4D97-AF65-F5344CB8AC3E}">
        <p14:creationId xmlns:p14="http://schemas.microsoft.com/office/powerpoint/2010/main" val="237766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653" y="33810"/>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4000" dirty="0">
                <a:latin typeface="Trebuchet MS" panose="020B0603020202020204" pitchFamily="34" charset="0"/>
              </a:rPr>
              <a:t>Understanding our shared costs of ministry </a:t>
            </a:r>
            <a:endParaRPr lang="en-GB" sz="4000" b="1" dirty="0">
              <a:latin typeface="Trebuchet MS" panose="020B0603020202020204" pitchFamily="34" charset="0"/>
            </a:endParaRPr>
          </a:p>
        </p:txBody>
      </p:sp>
      <p:sp>
        <p:nvSpPr>
          <p:cNvPr id="5" name="Subtitle 2"/>
          <p:cNvSpPr txBox="1">
            <a:spLocks/>
          </p:cNvSpPr>
          <p:nvPr/>
        </p:nvSpPr>
        <p:spPr>
          <a:xfrm>
            <a:off x="628976" y="994669"/>
            <a:ext cx="10243380" cy="851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600"/>
              </a:spcBef>
              <a:buFont typeface="Arial" panose="020B0604020202020204" pitchFamily="34" charset="0"/>
              <a:buChar char="•"/>
            </a:pPr>
            <a:r>
              <a:rPr lang="en-GB" kern="1200" dirty="0">
                <a:latin typeface="Trebuchet MS" panose="020B0603020202020204" pitchFamily="34" charset="0"/>
                <a:ea typeface="+mn-ea"/>
                <a:cs typeface="+mn-cs"/>
              </a:rPr>
              <a:t>All our parishes are invited to make a pledge to the PSF for 2026 to resource our shared gospel ministry</a:t>
            </a:r>
            <a:endParaRPr lang="en-GB"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3" name="Picture 2">
            <a:extLst>
              <a:ext uri="{FF2B5EF4-FFF2-40B4-BE49-F238E27FC236}">
                <a16:creationId xmlns:a16="http://schemas.microsoft.com/office/drawing/2014/main" id="{FB4873C8-7C9E-4000-871E-32FAC2699BE6}"/>
              </a:ext>
            </a:extLst>
          </p:cNvPr>
          <p:cNvPicPr>
            <a:picLocks noChangeAspect="1"/>
          </p:cNvPicPr>
          <p:nvPr/>
        </p:nvPicPr>
        <p:blipFill>
          <a:blip r:embed="rId4"/>
          <a:stretch>
            <a:fillRect/>
          </a:stretch>
        </p:blipFill>
        <p:spPr>
          <a:xfrm>
            <a:off x="838857" y="994669"/>
            <a:ext cx="10514286" cy="5142857"/>
          </a:xfrm>
          <a:prstGeom prst="rect">
            <a:avLst/>
          </a:prstGeom>
        </p:spPr>
      </p:pic>
    </p:spTree>
    <p:extLst>
      <p:ext uri="{BB962C8B-B14F-4D97-AF65-F5344CB8AC3E}">
        <p14:creationId xmlns:p14="http://schemas.microsoft.com/office/powerpoint/2010/main" val="29040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4" name="Title 1"/>
          <p:cNvSpPr txBox="1">
            <a:spLocks/>
          </p:cNvSpPr>
          <p:nvPr/>
        </p:nvSpPr>
        <p:spPr>
          <a:xfrm>
            <a:off x="783192" y="71566"/>
            <a:ext cx="8280785"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Trebuchet MS" panose="020B0603020202020204" pitchFamily="34" charset="0"/>
              </a:rPr>
              <a:t>Clergy stipends, NI and pensions  </a:t>
            </a:r>
          </a:p>
        </p:txBody>
      </p:sp>
      <p:sp>
        <p:nvSpPr>
          <p:cNvPr id="5" name="Subtitle 2"/>
          <p:cNvSpPr txBox="1">
            <a:spLocks/>
          </p:cNvSpPr>
          <p:nvPr/>
        </p:nvSpPr>
        <p:spPr>
          <a:xfrm>
            <a:off x="783192" y="3289238"/>
            <a:ext cx="10796000" cy="3301592"/>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buFont typeface="Arial" panose="020B0604020202020204" pitchFamily="34" charset="0"/>
              <a:buChar char="•"/>
            </a:pPr>
            <a:r>
              <a:rPr lang="en-GB" sz="2400" b="0" i="0" u="none" strike="noStrike" baseline="0" dirty="0">
                <a:latin typeface="Trebuchet MS" panose="020B0603020202020204" pitchFamily="34" charset="0"/>
              </a:rPr>
              <a:t>Stipends, NI and pension costs total £46,800 per priest for 2026, and 50% of total costs - th</a:t>
            </a:r>
            <a:r>
              <a:rPr lang="en-GB" dirty="0">
                <a:latin typeface="Trebuchet MS" panose="020B0603020202020204" pitchFamily="34" charset="0"/>
              </a:rPr>
              <a:t>e diocese’s major cost and investment</a:t>
            </a:r>
            <a:endParaRPr lang="en-GB" sz="2400" b="0" i="0" u="none" strike="noStrike" baseline="0" dirty="0">
              <a:latin typeface="Trebuchet MS" panose="020B0603020202020204" pitchFamily="34" charset="0"/>
            </a:endParaRPr>
          </a:p>
          <a:p>
            <a:pPr marL="285750" indent="-285750" algn="l">
              <a:lnSpc>
                <a:spcPct val="100000"/>
              </a:lnSpc>
              <a:spcBef>
                <a:spcPts val="600"/>
              </a:spcBef>
              <a:buFont typeface="Arial" panose="020B0604020202020204" pitchFamily="34" charset="0"/>
              <a:buChar char="•"/>
            </a:pPr>
            <a:r>
              <a:rPr lang="en-GB" dirty="0">
                <a:latin typeface="Trebuchet MS" panose="020B0603020202020204" pitchFamily="34" charset="0"/>
              </a:rPr>
              <a:t>S</a:t>
            </a:r>
            <a:r>
              <a:rPr lang="en-GB" sz="2400" dirty="0">
                <a:latin typeface="Trebuchet MS" panose="020B0603020202020204" pitchFamily="34" charset="0"/>
              </a:rPr>
              <a:t>tipends include a provisional 10.3% stipend rise for April 2026, as per the National Church’s invitation. </a:t>
            </a:r>
            <a:r>
              <a:rPr lang="en-GB" sz="2000" b="0" i="0" u="none" strike="noStrike" baseline="0" dirty="0">
                <a:latin typeface="Trebuchet MS" panose="020B0603020202020204" pitchFamily="34" charset="0"/>
              </a:rPr>
              <a:t>(£34,400 is the average stipend </a:t>
            </a:r>
            <a:r>
              <a:rPr lang="en-GB" sz="2000" dirty="0">
                <a:latin typeface="Trebuchet MS" panose="020B0603020202020204" pitchFamily="34" charset="0"/>
              </a:rPr>
              <a:t>in 2026</a:t>
            </a:r>
            <a:r>
              <a:rPr lang="en-GB" sz="2000" b="0" i="0" u="none" strike="noStrike" baseline="0" dirty="0">
                <a:latin typeface="Trebuchet MS" panose="020B0603020202020204" pitchFamily="34" charset="0"/>
              </a:rPr>
              <a:t>)</a:t>
            </a:r>
          </a:p>
          <a:p>
            <a:pPr marL="285750" indent="-285750" algn="l">
              <a:lnSpc>
                <a:spcPct val="100000"/>
              </a:lnSpc>
              <a:spcBef>
                <a:spcPts val="600"/>
              </a:spcBef>
              <a:buFont typeface="Arial" panose="020B0604020202020204" pitchFamily="34" charset="0"/>
              <a:buChar char="•"/>
            </a:pPr>
            <a:r>
              <a:rPr lang="en-GB" sz="2400" dirty="0">
                <a:latin typeface="Trebuchet MS" panose="020B0603020202020204" pitchFamily="34" charset="0"/>
              </a:rPr>
              <a:t>Nationally, one fifth of clergy turned to the Clergy Support Trust for additional financial support, so we know clergy wellbeing is a key issue</a:t>
            </a:r>
          </a:p>
          <a:p>
            <a:pPr marL="285750" indent="-285750" algn="l">
              <a:lnSpc>
                <a:spcPct val="100000"/>
              </a:lnSpc>
              <a:spcBef>
                <a:spcPts val="600"/>
              </a:spcBef>
              <a:buFont typeface="Arial" panose="020B0604020202020204" pitchFamily="34" charset="0"/>
              <a:buChar char="•"/>
            </a:pPr>
            <a:r>
              <a:rPr lang="en-GB" sz="2400" dirty="0">
                <a:latin typeface="Trebuchet MS" panose="020B0603020202020204" pitchFamily="34" charset="0"/>
              </a:rPr>
              <a:t>Pension costs have risen with a calculation change and stipend increase</a:t>
            </a:r>
            <a:endParaRPr lang="en-GB" dirty="0">
              <a:latin typeface="Trebuchet MS" panose="020B0603020202020204" pitchFamily="34" charset="0"/>
            </a:endParaRPr>
          </a:p>
        </p:txBody>
      </p:sp>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3" name="Picture 2">
            <a:extLst>
              <a:ext uri="{FF2B5EF4-FFF2-40B4-BE49-F238E27FC236}">
                <a16:creationId xmlns:a16="http://schemas.microsoft.com/office/drawing/2014/main" id="{9585982C-EAC4-49BD-7A32-64AFA1457F2A}"/>
              </a:ext>
            </a:extLst>
          </p:cNvPr>
          <p:cNvPicPr>
            <a:picLocks noChangeAspect="1"/>
          </p:cNvPicPr>
          <p:nvPr/>
        </p:nvPicPr>
        <p:blipFill>
          <a:blip r:embed="rId4"/>
          <a:stretch>
            <a:fillRect/>
          </a:stretch>
        </p:blipFill>
        <p:spPr>
          <a:xfrm>
            <a:off x="1212645" y="1282893"/>
            <a:ext cx="1148449" cy="1451337"/>
          </a:xfrm>
          <a:prstGeom prst="rect">
            <a:avLst/>
          </a:prstGeom>
        </p:spPr>
      </p:pic>
      <p:sp>
        <p:nvSpPr>
          <p:cNvPr id="10" name="TextBox 9">
            <a:extLst>
              <a:ext uri="{FF2B5EF4-FFF2-40B4-BE49-F238E27FC236}">
                <a16:creationId xmlns:a16="http://schemas.microsoft.com/office/drawing/2014/main" id="{771762F2-4D93-C02D-E961-5BE659DA0B80}"/>
              </a:ext>
            </a:extLst>
          </p:cNvPr>
          <p:cNvSpPr txBox="1"/>
          <p:nvPr/>
        </p:nvSpPr>
        <p:spPr>
          <a:xfrm>
            <a:off x="3023503" y="1734528"/>
            <a:ext cx="8096529" cy="1371145"/>
          </a:xfrm>
          <a:prstGeom prst="rect">
            <a:avLst/>
          </a:prstGeom>
          <a:noFill/>
        </p:spPr>
        <p:txBody>
          <a:bodyPr wrap="square">
            <a:spAutoFit/>
          </a:bodyPr>
          <a:lstStyle/>
          <a:p>
            <a:pPr>
              <a:lnSpc>
                <a:spcPts val="5200"/>
              </a:lnSpc>
              <a:spcAft>
                <a:spcPts val="600"/>
              </a:spcAft>
            </a:pPr>
            <a:r>
              <a:rPr lang="en-GB" sz="5400" b="0" i="0" u="none" strike="noStrike" baseline="30000" dirty="0">
                <a:solidFill>
                  <a:srgbClr val="233487"/>
                </a:solidFill>
                <a:latin typeface="Univers Condensed" panose="020B0506020202050204" pitchFamily="34" charset="0"/>
              </a:rPr>
              <a:t>Supporting over </a:t>
            </a:r>
            <a:r>
              <a:rPr lang="en-GB" sz="5400" b="1" i="0" u="none" strike="noStrike" baseline="30000" dirty="0">
                <a:solidFill>
                  <a:srgbClr val="233487"/>
                </a:solidFill>
                <a:latin typeface="Univers Condensed" panose="020B0506020202050204" pitchFamily="34" charset="0"/>
              </a:rPr>
              <a:t>350</a:t>
            </a:r>
            <a:r>
              <a:rPr lang="en-GB" sz="5400" b="0" i="0" u="none" strike="noStrike" baseline="30000" dirty="0">
                <a:solidFill>
                  <a:srgbClr val="233487"/>
                </a:solidFill>
                <a:latin typeface="Univers Condensed" panose="020B0506020202050204" pitchFamily="34" charset="0"/>
              </a:rPr>
              <a:t> stipendiary</a:t>
            </a:r>
            <a:r>
              <a:rPr lang="en-GB" sz="5400" b="1" i="0" u="none" strike="noStrike" baseline="30000" dirty="0">
                <a:solidFill>
                  <a:srgbClr val="233487"/>
                </a:solidFill>
                <a:latin typeface="Univers Condensed" panose="020B0506020202050204" pitchFamily="34" charset="0"/>
              </a:rPr>
              <a:t> </a:t>
            </a:r>
            <a:r>
              <a:rPr lang="en-GB" sz="5400" b="0" i="0" u="none" strike="noStrike" baseline="30000" dirty="0">
                <a:solidFill>
                  <a:srgbClr val="233487"/>
                </a:solidFill>
                <a:latin typeface="Univers Condensed" panose="020B0506020202050204" pitchFamily="34" charset="0"/>
              </a:rPr>
              <a:t>clergy based primarily in parishes. </a:t>
            </a:r>
            <a:endParaRPr lang="en-GB" sz="3600" b="0" i="0" u="none" strike="noStrike" baseline="30000" dirty="0">
              <a:solidFill>
                <a:srgbClr val="233487"/>
              </a:solidFill>
              <a:latin typeface="Univers Condensed" panose="020B0506020202050204" pitchFamily="34" charset="0"/>
            </a:endParaRPr>
          </a:p>
        </p:txBody>
      </p:sp>
      <p:pic>
        <p:nvPicPr>
          <p:cNvPr id="8" name="Picture 7">
            <a:extLst>
              <a:ext uri="{FF2B5EF4-FFF2-40B4-BE49-F238E27FC236}">
                <a16:creationId xmlns:a16="http://schemas.microsoft.com/office/drawing/2014/main" id="{0A5B1A3B-16FA-0481-29B0-877605CA6690}"/>
              </a:ext>
            </a:extLst>
          </p:cNvPr>
          <p:cNvPicPr>
            <a:picLocks noChangeAspect="1"/>
          </p:cNvPicPr>
          <p:nvPr/>
        </p:nvPicPr>
        <p:blipFill rotWithShape="1">
          <a:blip r:embed="rId5">
            <a:extLst>
              <a:ext uri="{28A0092B-C50C-407E-A947-70E740481C1C}">
                <a14:useLocalDpi xmlns:a14="http://schemas.microsoft.com/office/drawing/2010/main" val="0"/>
              </a:ext>
            </a:extLst>
          </a:blip>
          <a:srcRect l="753" t="8733" r="86349" b="66857"/>
          <a:stretch/>
        </p:blipFill>
        <p:spPr bwMode="auto">
          <a:xfrm>
            <a:off x="9201752" y="302384"/>
            <a:ext cx="1256524" cy="1141344"/>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ACE22AD-94DD-D837-9840-8159F0720C86}"/>
              </a:ext>
            </a:extLst>
          </p:cNvPr>
          <p:cNvPicPr>
            <a:picLocks noChangeAspect="1"/>
          </p:cNvPicPr>
          <p:nvPr/>
        </p:nvPicPr>
        <p:blipFill rotWithShape="1">
          <a:blip r:embed="rId5">
            <a:extLst>
              <a:ext uri="{28A0092B-C50C-407E-A947-70E740481C1C}">
                <a14:useLocalDpi xmlns:a14="http://schemas.microsoft.com/office/drawing/2010/main" val="0"/>
              </a:ext>
            </a:extLst>
          </a:blip>
          <a:srcRect l="87279" t="8751" r="422" b="66690"/>
          <a:stretch/>
        </p:blipFill>
        <p:spPr bwMode="auto">
          <a:xfrm>
            <a:off x="10487508" y="302384"/>
            <a:ext cx="1187036" cy="11374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5809" y="86822"/>
            <a:ext cx="9658956" cy="85158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en-GB" sz="4400" dirty="0">
                <a:latin typeface="Trebuchet MS" panose="020B0603020202020204" pitchFamily="34" charset="0"/>
              </a:rPr>
              <a:t>Providing clergy with housing</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9" name="Picture 8" descr="A blue paper with white lines&#10;&#10;Description automatically generated with low confidence">
            <a:extLst>
              <a:ext uri="{FF2B5EF4-FFF2-40B4-BE49-F238E27FC236}">
                <a16:creationId xmlns:a16="http://schemas.microsoft.com/office/drawing/2014/main" id="{DC6D6ECF-7598-5452-5644-7FB647545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00" y="1575890"/>
            <a:ext cx="1840030" cy="1853110"/>
          </a:xfrm>
          <a:prstGeom prst="rect">
            <a:avLst/>
          </a:prstGeom>
        </p:spPr>
      </p:pic>
      <p:sp>
        <p:nvSpPr>
          <p:cNvPr id="12" name="TextBox 11">
            <a:extLst>
              <a:ext uri="{FF2B5EF4-FFF2-40B4-BE49-F238E27FC236}">
                <a16:creationId xmlns:a16="http://schemas.microsoft.com/office/drawing/2014/main" id="{0493DBD3-D649-C742-D28A-CD3BDD80F77D}"/>
              </a:ext>
            </a:extLst>
          </p:cNvPr>
          <p:cNvSpPr txBox="1"/>
          <p:nvPr/>
        </p:nvSpPr>
        <p:spPr>
          <a:xfrm>
            <a:off x="2510257" y="1445391"/>
            <a:ext cx="9047428" cy="2062103"/>
          </a:xfrm>
          <a:prstGeom prst="rect">
            <a:avLst/>
          </a:prstGeom>
          <a:noFill/>
          <a:ln>
            <a:noFill/>
          </a:ln>
        </p:spPr>
        <p:txBody>
          <a:bodyPr wrap="square">
            <a:spAutoFit/>
          </a:bodyPr>
          <a:lstStyle/>
          <a:p>
            <a:pPr>
              <a:spcBef>
                <a:spcPts val="600"/>
              </a:spcBef>
            </a:pPr>
            <a:r>
              <a:rPr lang="en-GB" sz="3200" dirty="0">
                <a:solidFill>
                  <a:schemeClr val="accent5">
                    <a:lumMod val="75000"/>
                  </a:schemeClr>
                </a:solidFill>
                <a:latin typeface="Univers Condensed" panose="020B0506020202050204" pitchFamily="34" charset="0"/>
              </a:rPr>
              <a:t>Property costs include smaller repairs and                       maintenance, payment of water rates, council tax and insurance on more than 250 clergy properties; plus rental of properties, when required</a:t>
            </a:r>
          </a:p>
        </p:txBody>
      </p:sp>
      <p:sp>
        <p:nvSpPr>
          <p:cNvPr id="13" name="TextBox 12">
            <a:extLst>
              <a:ext uri="{FF2B5EF4-FFF2-40B4-BE49-F238E27FC236}">
                <a16:creationId xmlns:a16="http://schemas.microsoft.com/office/drawing/2014/main" id="{530E8E40-8A12-C556-1737-4E8CF9C66E1A}"/>
              </a:ext>
            </a:extLst>
          </p:cNvPr>
          <p:cNvSpPr txBox="1"/>
          <p:nvPr/>
        </p:nvSpPr>
        <p:spPr>
          <a:xfrm>
            <a:off x="558000" y="3746580"/>
            <a:ext cx="10814550" cy="2523768"/>
          </a:xfrm>
          <a:prstGeom prst="rect">
            <a:avLst/>
          </a:prstGeom>
          <a:noFill/>
          <a:ln>
            <a:noFill/>
          </a:ln>
        </p:spPr>
        <p:txBody>
          <a:bodyPr wrap="square">
            <a:spAutoFit/>
          </a:bodyPr>
          <a:lstStyle/>
          <a:p>
            <a:pPr marL="285750" indent="-285750">
              <a:spcBef>
                <a:spcPts val="600"/>
              </a:spcBef>
              <a:buFont typeface="Arial" panose="020B0604020202020204" pitchFamily="34" charset="0"/>
              <a:buChar char="•"/>
            </a:pPr>
            <a:r>
              <a:rPr lang="en-GB" sz="2600" dirty="0">
                <a:latin typeface="Trebuchet MS" panose="020B0603020202020204" pitchFamily="34" charset="0"/>
              </a:rPr>
              <a:t>Housing costs have risen by 7% year on year and represent 13% of our parish indicative costs of ministry</a:t>
            </a:r>
          </a:p>
          <a:p>
            <a:pPr marL="285750" indent="-285750">
              <a:spcBef>
                <a:spcPts val="600"/>
              </a:spcBef>
              <a:buFont typeface="Arial" panose="020B0604020202020204" pitchFamily="34" charset="0"/>
              <a:buChar char="•"/>
            </a:pPr>
            <a:r>
              <a:rPr lang="en-US" sz="2400" b="0" i="0" u="none" strike="noStrike" baseline="0" dirty="0">
                <a:solidFill>
                  <a:srgbClr val="231F20"/>
                </a:solidFill>
                <a:latin typeface="Trebuchet MS" panose="020B0603020202020204" pitchFamily="34" charset="0"/>
              </a:rPr>
              <a:t>The </a:t>
            </a:r>
            <a:r>
              <a:rPr lang="en-US" sz="2400" i="0" u="none" strike="noStrike" baseline="0" dirty="0">
                <a:solidFill>
                  <a:srgbClr val="231F20"/>
                </a:solidFill>
                <a:latin typeface="Trebuchet MS" panose="020B0603020202020204" pitchFamily="34" charset="0"/>
              </a:rPr>
              <a:t>Property Team </a:t>
            </a:r>
            <a:r>
              <a:rPr lang="en-US" sz="2400" b="0" i="0" u="none" strike="noStrike" baseline="0" dirty="0">
                <a:solidFill>
                  <a:srgbClr val="231F20"/>
                </a:solidFill>
                <a:latin typeface="Trebuchet MS" panose="020B0603020202020204" pitchFamily="34" charset="0"/>
              </a:rPr>
              <a:t>work hard to support parish ministry through ensuring that clergy and their families have suitable, </a:t>
            </a:r>
            <a:r>
              <a:rPr lang="en-GB" sz="2400" b="0" i="0" u="none" strike="noStrike" baseline="0" dirty="0">
                <a:solidFill>
                  <a:srgbClr val="231F20"/>
                </a:solidFill>
                <a:latin typeface="Trebuchet MS" panose="020B0603020202020204" pitchFamily="34" charset="0"/>
              </a:rPr>
              <a:t>comfortable accommodation.</a:t>
            </a:r>
          </a:p>
          <a:p>
            <a:pPr marL="285750" indent="-285750">
              <a:spcBef>
                <a:spcPts val="600"/>
              </a:spcBef>
              <a:buFont typeface="Arial" panose="020B0604020202020204" pitchFamily="34" charset="0"/>
              <a:buChar char="•"/>
            </a:pPr>
            <a:r>
              <a:rPr lang="en-GB" sz="2400" b="0" i="0" u="none" strike="noStrike" baseline="0" dirty="0">
                <a:solidFill>
                  <a:srgbClr val="231F20"/>
                </a:solidFill>
                <a:latin typeface="Trebuchet MS" panose="020B0603020202020204" pitchFamily="34" charset="0"/>
              </a:rPr>
              <a:t>The team aims to deliver sustainable and cost-effective work, </a:t>
            </a:r>
            <a:r>
              <a:rPr lang="en-US" sz="2400" b="0" i="0" u="none" strike="noStrike" baseline="0" dirty="0">
                <a:solidFill>
                  <a:srgbClr val="231F20"/>
                </a:solidFill>
                <a:latin typeface="Trebuchet MS" panose="020B0603020202020204" pitchFamily="34" charset="0"/>
              </a:rPr>
              <a:t>aligning our property use with Southwark Vision</a:t>
            </a:r>
            <a:endParaRPr lang="en-GB" sz="2400" dirty="0">
              <a:latin typeface="Trebuchet MS" panose="020B0603020202020204" pitchFamily="34" charset="0"/>
            </a:endParaRPr>
          </a:p>
        </p:txBody>
      </p:sp>
      <p:pic>
        <p:nvPicPr>
          <p:cNvPr id="3" name="Picture 2">
            <a:extLst>
              <a:ext uri="{FF2B5EF4-FFF2-40B4-BE49-F238E27FC236}">
                <a16:creationId xmlns:a16="http://schemas.microsoft.com/office/drawing/2014/main" id="{E1D7248B-C2F7-D4F2-9E0E-2317426205E1}"/>
              </a:ext>
            </a:extLst>
          </p:cNvPr>
          <p:cNvPicPr>
            <a:picLocks noChangeAspect="1"/>
          </p:cNvPicPr>
          <p:nvPr/>
        </p:nvPicPr>
        <p:blipFill rotWithShape="1">
          <a:blip r:embed="rId5">
            <a:extLst>
              <a:ext uri="{28A0092B-C50C-407E-A947-70E740481C1C}">
                <a14:useLocalDpi xmlns:a14="http://schemas.microsoft.com/office/drawing/2010/main" val="0"/>
              </a:ext>
            </a:extLst>
          </a:blip>
          <a:srcRect l="752" t="33363" r="86351" b="54321"/>
          <a:stretch/>
        </p:blipFill>
        <p:spPr bwMode="auto">
          <a:xfrm>
            <a:off x="9433147" y="360000"/>
            <a:ext cx="1143000" cy="52387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523072B-6787-FEA9-4016-F0FCAA993A79}"/>
              </a:ext>
            </a:extLst>
          </p:cNvPr>
          <p:cNvPicPr>
            <a:picLocks noChangeAspect="1"/>
          </p:cNvPicPr>
          <p:nvPr/>
        </p:nvPicPr>
        <p:blipFill rotWithShape="1">
          <a:blip r:embed="rId5">
            <a:extLst>
              <a:ext uri="{28A0092B-C50C-407E-A947-70E740481C1C}">
                <a14:useLocalDpi xmlns:a14="http://schemas.microsoft.com/office/drawing/2010/main" val="0"/>
              </a:ext>
            </a:extLst>
          </a:blip>
          <a:srcRect l="86728" t="33139" r="1448" b="53423"/>
          <a:stretch/>
        </p:blipFill>
        <p:spPr bwMode="auto">
          <a:xfrm>
            <a:off x="10625389" y="351238"/>
            <a:ext cx="1047750" cy="571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347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78743" y="194334"/>
            <a:ext cx="816843" cy="6425514"/>
          </a:xfrm>
          <a:prstGeom prst="rect">
            <a:avLst/>
          </a:prstGeom>
        </p:spPr>
      </p:pic>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687752" y="4188171"/>
            <a:ext cx="11144740" cy="157303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Bef>
                <a:spcPts val="600"/>
              </a:spcBef>
              <a:buFont typeface="Arial" panose="020B0604020202020204" pitchFamily="34" charset="0"/>
              <a:buChar char="•"/>
            </a:pPr>
            <a:r>
              <a:rPr lang="en-GB" sz="9600" dirty="0">
                <a:solidFill>
                  <a:srgbClr val="000000"/>
                </a:solidFill>
                <a:latin typeface="Trebuchet MS" panose="020B0603020202020204" pitchFamily="34" charset="0"/>
              </a:rPr>
              <a:t>Training and other ministry support amounts to £19,300 for 2026, is 20% of total indicative costs and increased by 2% on 2025 costs.</a:t>
            </a:r>
          </a:p>
          <a:p>
            <a:pPr marL="285750" indent="-285750" algn="l">
              <a:lnSpc>
                <a:spcPct val="120000"/>
              </a:lnSpc>
              <a:spcBef>
                <a:spcPts val="600"/>
              </a:spcBef>
              <a:buFont typeface="Arial" panose="020B0604020202020204" pitchFamily="34" charset="0"/>
              <a:buChar char="•"/>
            </a:pPr>
            <a:r>
              <a:rPr lang="en-GB" sz="9600" dirty="0">
                <a:solidFill>
                  <a:srgbClr val="000000"/>
                </a:solidFill>
                <a:latin typeface="Trebuchet MS" panose="020B0603020202020204" pitchFamily="34" charset="0"/>
              </a:rPr>
              <a:t>Includes vocations support, curates’ stipends, national and diocesan training and development for lay and clergy - including our National Ministry Fund payment to cover ordinands’ tuition fees - living and travel expenses</a:t>
            </a:r>
            <a:endParaRPr lang="en-GB" sz="2600" dirty="0">
              <a:latin typeface="Trebuchet MS" panose="020B0603020202020204" pitchFamily="34" charset="0"/>
            </a:endParaRPr>
          </a:p>
        </p:txBody>
      </p:sp>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94334"/>
            <a:ext cx="9246490" cy="707886"/>
          </a:xfrm>
          <a:prstGeom prst="rect">
            <a:avLst/>
          </a:prstGeom>
          <a:noFill/>
        </p:spPr>
        <p:txBody>
          <a:bodyPr wrap="square" rtlCol="0">
            <a:spAutoFit/>
          </a:bodyPr>
          <a:lstStyle/>
          <a:p>
            <a:r>
              <a:rPr lang="en-GB" sz="4000" dirty="0">
                <a:latin typeface="Trebuchet MS" panose="020B0603020202020204" pitchFamily="34" charset="0"/>
              </a:rPr>
              <a:t>Training and other ministry support</a:t>
            </a:r>
          </a:p>
        </p:txBody>
      </p:sp>
      <p:pic>
        <p:nvPicPr>
          <p:cNvPr id="10" name="Picture 9" descr="A group of people with white background">
            <a:extLst>
              <a:ext uri="{FF2B5EF4-FFF2-40B4-BE49-F238E27FC236}">
                <a16:creationId xmlns:a16="http://schemas.microsoft.com/office/drawing/2014/main" id="{ED5C80BE-2C76-EE18-FCA4-774B17E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3765" y="2423951"/>
            <a:ext cx="1322269" cy="1090531"/>
          </a:xfrm>
          <a:prstGeom prst="rect">
            <a:avLst/>
          </a:prstGeom>
        </p:spPr>
      </p:pic>
      <p:sp>
        <p:nvSpPr>
          <p:cNvPr id="12" name="TextBox 11">
            <a:extLst>
              <a:ext uri="{FF2B5EF4-FFF2-40B4-BE49-F238E27FC236}">
                <a16:creationId xmlns:a16="http://schemas.microsoft.com/office/drawing/2014/main" id="{5FDCECB8-090E-4BBC-181C-2F57EAFE3111}"/>
              </a:ext>
            </a:extLst>
          </p:cNvPr>
          <p:cNvSpPr txBox="1"/>
          <p:nvPr/>
        </p:nvSpPr>
        <p:spPr>
          <a:xfrm>
            <a:off x="865164" y="1106696"/>
            <a:ext cx="9149049" cy="2985433"/>
          </a:xfrm>
          <a:prstGeom prst="rect">
            <a:avLst/>
          </a:prstGeom>
          <a:noFill/>
        </p:spPr>
        <p:txBody>
          <a:bodyPr wrap="square">
            <a:spAutoFit/>
          </a:bodyPr>
          <a:lstStyle/>
          <a:p>
            <a:pPr algn="l">
              <a:spcBef>
                <a:spcPts val="1200"/>
              </a:spcBef>
            </a:pPr>
            <a:r>
              <a:rPr lang="en-US" sz="2400" b="0" i="0" u="none" strike="noStrike" baseline="0" dirty="0">
                <a:solidFill>
                  <a:srgbClr val="233487"/>
                </a:solidFill>
                <a:latin typeface="Univers Condensed" panose="020B0506020202050204" pitchFamily="34" charset="0"/>
              </a:rPr>
              <a:t>June and July 2024 saw the ordination of </a:t>
            </a:r>
            <a:r>
              <a:rPr lang="en-US" sz="2400" b="1" i="0" u="none" strike="noStrike" baseline="0" dirty="0">
                <a:solidFill>
                  <a:srgbClr val="233487"/>
                </a:solidFill>
                <a:latin typeface="Univers Condensed" panose="020B0506020202050204" pitchFamily="34" charset="0"/>
              </a:rPr>
              <a:t>17 deacons </a:t>
            </a:r>
            <a:r>
              <a:rPr lang="en-US" sz="2400" b="0" i="0" u="none" strike="noStrike" baseline="0" dirty="0">
                <a:solidFill>
                  <a:srgbClr val="233487"/>
                </a:solidFill>
                <a:latin typeface="Univers Condensed" panose="020B0506020202050204" pitchFamily="34" charset="0"/>
              </a:rPr>
              <a:t>and </a:t>
            </a:r>
            <a:r>
              <a:rPr lang="en-US" sz="2400" b="1" i="0" u="none" strike="noStrike" baseline="0" dirty="0">
                <a:solidFill>
                  <a:srgbClr val="233487"/>
                </a:solidFill>
                <a:latin typeface="Univers Condensed" panose="020B0506020202050204" pitchFamily="34" charset="0"/>
              </a:rPr>
              <a:t>21 priests </a:t>
            </a:r>
            <a:r>
              <a:rPr lang="en-US" sz="2400" b="0" i="0" u="none" strike="noStrike" baseline="0" dirty="0">
                <a:solidFill>
                  <a:srgbClr val="233487"/>
                </a:solidFill>
                <a:latin typeface="Univers Condensed" panose="020B0506020202050204" pitchFamily="34" charset="0"/>
              </a:rPr>
              <a:t>to serve their title posts in Southwark Diocese</a:t>
            </a:r>
          </a:p>
          <a:p>
            <a:pPr algn="l">
              <a:spcBef>
                <a:spcPts val="1200"/>
              </a:spcBef>
            </a:pPr>
            <a:r>
              <a:rPr lang="en-US" sz="2400" b="1" dirty="0">
                <a:solidFill>
                  <a:srgbClr val="233487"/>
                </a:solidFill>
                <a:latin typeface="Univers Condensed" panose="020B0506020202050204" pitchFamily="34" charset="0"/>
              </a:rPr>
              <a:t>69 training curates (18 Pioneer curates) </a:t>
            </a:r>
            <a:r>
              <a:rPr lang="en-US" sz="2400" dirty="0">
                <a:solidFill>
                  <a:srgbClr val="233487"/>
                </a:solidFill>
                <a:latin typeface="Univers Condensed" panose="020B0506020202050204" pitchFamily="34" charset="0"/>
              </a:rPr>
              <a:t>in our parishes during the year – enhancing local mission and ministry as well as nurturing future church leaders         </a:t>
            </a:r>
          </a:p>
          <a:p>
            <a:pPr>
              <a:spcBef>
                <a:spcPts val="1200"/>
              </a:spcBef>
            </a:pPr>
            <a:r>
              <a:rPr lang="en-GB" sz="2400" dirty="0">
                <a:solidFill>
                  <a:srgbClr val="233487"/>
                </a:solidFill>
                <a:latin typeface="Univers Condensed" panose="020B0506020202050204" pitchFamily="34" charset="0"/>
              </a:rPr>
              <a:t>Vocations team worked with over </a:t>
            </a:r>
            <a:r>
              <a:rPr lang="en-GB" sz="2400" b="1" dirty="0">
                <a:solidFill>
                  <a:srgbClr val="233487"/>
                </a:solidFill>
                <a:latin typeface="Univers Condensed" panose="020B0506020202050204" pitchFamily="34" charset="0"/>
              </a:rPr>
              <a:t>75 enquirers </a:t>
            </a:r>
            <a:r>
              <a:rPr lang="en-GB" sz="2400" dirty="0">
                <a:solidFill>
                  <a:srgbClr val="233487"/>
                </a:solidFill>
                <a:latin typeface="Univers Condensed" panose="020B0506020202050204" pitchFamily="34" charset="0"/>
              </a:rPr>
              <a:t>for both lay and ordained ministry </a:t>
            </a:r>
          </a:p>
        </p:txBody>
      </p:sp>
      <p:pic>
        <p:nvPicPr>
          <p:cNvPr id="3" name="Picture 2">
            <a:extLst>
              <a:ext uri="{FF2B5EF4-FFF2-40B4-BE49-F238E27FC236}">
                <a16:creationId xmlns:a16="http://schemas.microsoft.com/office/drawing/2014/main" id="{3DEB380B-E148-472B-D78F-E73F31B9F3D6}"/>
              </a:ext>
            </a:extLst>
          </p:cNvPr>
          <p:cNvPicPr>
            <a:picLocks noChangeAspect="1"/>
          </p:cNvPicPr>
          <p:nvPr/>
        </p:nvPicPr>
        <p:blipFill rotWithShape="1">
          <a:blip r:embed="rId5">
            <a:extLst>
              <a:ext uri="{28A0092B-C50C-407E-A947-70E740481C1C}">
                <a14:useLocalDpi xmlns:a14="http://schemas.microsoft.com/office/drawing/2010/main" val="0"/>
              </a:ext>
            </a:extLst>
          </a:blip>
          <a:srcRect l="108" t="45231" r="86419" b="35793"/>
          <a:stretch/>
        </p:blipFill>
        <p:spPr bwMode="auto">
          <a:xfrm>
            <a:off x="9547319" y="269017"/>
            <a:ext cx="1168192" cy="789658"/>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6DDE336E-E220-36D0-4D17-5749D390E0EE}"/>
              </a:ext>
            </a:extLst>
          </p:cNvPr>
          <p:cNvPicPr>
            <a:picLocks noChangeAspect="1"/>
          </p:cNvPicPr>
          <p:nvPr/>
        </p:nvPicPr>
        <p:blipFill rotWithShape="1">
          <a:blip r:embed="rId5">
            <a:extLst>
              <a:ext uri="{28A0092B-C50C-407E-A947-70E740481C1C}">
                <a14:useLocalDpi xmlns:a14="http://schemas.microsoft.com/office/drawing/2010/main" val="0"/>
              </a:ext>
            </a:extLst>
          </a:blip>
          <a:srcRect l="87405" t="48475" r="1561" b="36072"/>
          <a:stretch/>
        </p:blipFill>
        <p:spPr bwMode="auto">
          <a:xfrm>
            <a:off x="10732617" y="319778"/>
            <a:ext cx="1099383" cy="7388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594929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COF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COF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929BC68419BE48B57DB83E2DDEA16E" ma:contentTypeVersion="16" ma:contentTypeDescription="Create a new document." ma:contentTypeScope="" ma:versionID="081cd398af60412087b4fc81a87cf173">
  <xsd:schema xmlns:xsd="http://www.w3.org/2001/XMLSchema" xmlns:xs="http://www.w3.org/2001/XMLSchema" xmlns:p="http://schemas.microsoft.com/office/2006/metadata/properties" xmlns:ns2="c33d2b19-0e4d-4b31-8702-55bc1285d227" xmlns:ns3="5215ed5d-c1ce-4cbd-a06c-dd7fa1ec30e2" targetNamespace="http://schemas.microsoft.com/office/2006/metadata/properties" ma:root="true" ma:fieldsID="6a643e5ec94fb715273e3211dfc1fbad" ns2:_="" ns3:_="">
    <xsd:import namespace="c33d2b19-0e4d-4b31-8702-55bc1285d227"/>
    <xsd:import namespace="5215ed5d-c1ce-4cbd-a06c-dd7fa1ec3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d2b19-0e4d-4b31-8702-55bc1285d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a7c04e1-76c7-4c3e-90f5-e03cd6c28e8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humbnail" ma:index="23"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5ed5d-c1ce-4cbd-a06c-dd7fa1ec30e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372c524-5212-438d-a742-87ac9815f43f}" ma:internalName="TaxCatchAll" ma:showField="CatchAllData" ma:web="5215ed5d-c1ce-4cbd-a06c-dd7fa1ec30e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215ed5d-c1ce-4cbd-a06c-dd7fa1ec30e2" xsi:nil="true"/>
    <lcf76f155ced4ddcb4097134ff3c332f xmlns="c33d2b19-0e4d-4b31-8702-55bc1285d227">
      <Terms xmlns="http://schemas.microsoft.com/office/infopath/2007/PartnerControls"/>
    </lcf76f155ced4ddcb4097134ff3c332f>
    <Thumbnail xmlns="c33d2b19-0e4d-4b31-8702-55bc1285d227" xsi:nil="true"/>
  </documentManagement>
</p:properties>
</file>

<file path=customXml/itemProps1.xml><?xml version="1.0" encoding="utf-8"?>
<ds:datastoreItem xmlns:ds="http://schemas.openxmlformats.org/officeDocument/2006/customXml" ds:itemID="{B42E1EB3-007E-4C18-BB9C-F4B4955DD787}">
  <ds:schemaRefs>
    <ds:schemaRef ds:uri="http://schemas.microsoft.com/sharepoint/v3/contenttype/forms"/>
  </ds:schemaRefs>
</ds:datastoreItem>
</file>

<file path=customXml/itemProps2.xml><?xml version="1.0" encoding="utf-8"?>
<ds:datastoreItem xmlns:ds="http://schemas.openxmlformats.org/officeDocument/2006/customXml" ds:itemID="{98E455CD-DB59-4F4B-BA13-104455F3C120}"/>
</file>

<file path=customXml/itemProps3.xml><?xml version="1.0" encoding="utf-8"?>
<ds:datastoreItem xmlns:ds="http://schemas.openxmlformats.org/officeDocument/2006/customXml" ds:itemID="{DC7BE5C8-B43E-49EB-A0C7-8E8B5D623599}">
  <ds:schemaRefs>
    <ds:schemaRef ds:uri="2e1d1823-bb3c-40bc-ac4c-8ca84ca3a3ed"/>
    <ds:schemaRef ds:uri="b1cfc738-37bb-4704-a0f4-8a8ac9588d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Widescreen</PresentationFormat>
  <Paragraphs>82</Paragraphs>
  <Slides>15</Slides>
  <Notes>0</Notes>
  <HiddenSlides>0</HiddenSlides>
  <MMClips>1</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15</vt:i4>
      </vt:variant>
    </vt:vector>
  </HeadingPairs>
  <TitlesOfParts>
    <vt:vector size="32" baseType="lpstr">
      <vt:lpstr>Aptos</vt:lpstr>
      <vt:lpstr>Arial</vt:lpstr>
      <vt:lpstr>Calibri</vt:lpstr>
      <vt:lpstr>Calibri Light</vt:lpstr>
      <vt:lpstr>Myriad Pro</vt:lpstr>
      <vt:lpstr>MyriadPro-It</vt:lpstr>
      <vt:lpstr>MyriadPro-Regular</vt:lpstr>
      <vt:lpstr>Trebuchet MS</vt:lpstr>
      <vt:lpstr>Univers Condensed</vt:lpstr>
      <vt:lpstr>1_Custom Design</vt:lpstr>
      <vt:lpstr>3_Custom Design</vt:lpstr>
      <vt:lpstr>4_Custom Design</vt:lpstr>
      <vt:lpstr>5_Custom Design</vt:lpstr>
      <vt:lpstr>2_Custom Design</vt:lpstr>
      <vt:lpstr>Custom Design</vt:lpstr>
      <vt:lpstr>CCOF Red</vt:lpstr>
      <vt:lpstr>CCOF Blue</vt:lpstr>
      <vt:lpstr>The Parish Support Fund    PCC presentation for 2026 pledges    </vt:lpstr>
      <vt:lpstr>PowerPoint Presentation</vt:lpstr>
      <vt:lpstr>PowerPoint Presentation</vt:lpstr>
      <vt:lpstr>A message from Bishop Christopher (internet needed to play)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your PSF pledge does not pay for</vt:lpstr>
      <vt:lpstr>PowerPoint Presentation</vt:lpstr>
      <vt:lpstr>  </vt:lpstr>
      <vt:lpstr>Prayer   Loving God,  You created us in your own image and call us to reflect your nature. Shape our hearts, minds and souls for your service. Open our eyes to all that you have given, Open our minds to the possibilities you have set before us, Open our hands that we might bless others and build your kingdom. Inspire us with your vision and guide us with your presence,  For the sake of Him who first loved us,  Amen.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Rojas</dc:creator>
  <cp:lastModifiedBy>Gabby Parikh</cp:lastModifiedBy>
  <cp:revision>6</cp:revision>
  <dcterms:created xsi:type="dcterms:W3CDTF">2019-02-08T16:11:53Z</dcterms:created>
  <dcterms:modified xsi:type="dcterms:W3CDTF">2025-06-26T08:33:36Z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0x010100D1929BC68419BE48B57DB83E2DDEA16E</vt:lpwstr>
  </property>
  <property fmtid="{D5CDD505-2E9C-101B-9397-08002B2CF9AE}" pid="4" name="MediaServiceImageTags">
    <vt:lpwstr/>
  </property>
</Properties>
</file>