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1"/>
  </p:notesMasterIdLst>
  <p:sldIdLst>
    <p:sldId id="262" r:id="rId2"/>
    <p:sldId id="265" r:id="rId3"/>
    <p:sldId id="266" r:id="rId4"/>
    <p:sldId id="267" r:id="rId5"/>
    <p:sldId id="268" r:id="rId6"/>
    <p:sldId id="256" r:id="rId7"/>
    <p:sldId id="263" r:id="rId8"/>
    <p:sldId id="258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88240"/>
  </p:normalViewPr>
  <p:slideViewPr>
    <p:cSldViewPr snapToGrid="0">
      <p:cViewPr varScale="1">
        <p:scale>
          <a:sx n="97" d="100"/>
          <a:sy n="97" d="100"/>
        </p:scale>
        <p:origin x="12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51004-61DA-4A63-9CA8-E5632B33F625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885F3-5FAC-4F4A-AA88-2A4A7DB16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000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 animal do you see?</a:t>
            </a:r>
          </a:p>
          <a:p>
            <a:r>
              <a:rPr lang="en-GB" dirty="0"/>
              <a:t>Squirrel – left brain – more logical and analytical</a:t>
            </a:r>
          </a:p>
          <a:p>
            <a:r>
              <a:rPr lang="en-GB" dirty="0"/>
              <a:t>Duck – right brain – more creative and artistic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0885F3-5FAC-4F4A-AA88-2A4A7DB16BE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989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 do you see?</a:t>
            </a:r>
          </a:p>
          <a:p>
            <a:r>
              <a:rPr lang="en-GB" dirty="0"/>
              <a:t>A face – introvert personality</a:t>
            </a:r>
          </a:p>
          <a:p>
            <a:r>
              <a:rPr lang="en-GB" dirty="0"/>
              <a:t>A woman playing a saxophone – extrovert personality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0885F3-5FAC-4F4A-AA88-2A4A7DB16BE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902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Are the bubbles moving or still?</a:t>
            </a:r>
          </a:p>
          <a:p>
            <a:r>
              <a:rPr lang="en-GB" dirty="0"/>
              <a:t>If they appear to move, you may well be a musician or dancer because you naturally see rhythm and movement in objects.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0885F3-5FAC-4F4A-AA88-2A4A7DB16BE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01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Which ball is bigger?</a:t>
            </a:r>
          </a:p>
          <a:p>
            <a:r>
              <a:rPr lang="en-GB" dirty="0"/>
              <a:t>Back – you may be a natural leader and like taking decisions.</a:t>
            </a:r>
          </a:p>
          <a:p>
            <a:r>
              <a:rPr lang="en-GB" dirty="0"/>
              <a:t>Front – you may prefer to let others lead but give great advice when asked for your opinion.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0885F3-5FAC-4F4A-AA88-2A4A7DB16BE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154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69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757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404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5466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60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850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096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907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621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75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212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08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61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8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127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31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9621973-54CE-49CF-A0C3-A26C0670BCBA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2051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388486" y="936010"/>
            <a:ext cx="5272087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3200" b="1" dirty="0"/>
              <a:t>Icebreaker Questions</a:t>
            </a:r>
          </a:p>
          <a:p>
            <a:pPr fontAlgn="base"/>
            <a:endParaRPr lang="en-GB" sz="3200" b="1" dirty="0"/>
          </a:p>
          <a:p>
            <a:pPr fontAlgn="base"/>
            <a:r>
              <a:rPr lang="en-GB" sz="2400" dirty="0"/>
              <a:t>The following images test our instincts and perceptions. It’s just for fun.</a:t>
            </a:r>
          </a:p>
          <a:p>
            <a:pPr fontAlgn="base"/>
            <a:endParaRPr lang="en-GB" sz="2400" dirty="0"/>
          </a:p>
          <a:p>
            <a:pPr fontAlgn="base"/>
            <a:r>
              <a:rPr lang="en-GB" sz="2400" dirty="0"/>
              <a:t>What do you see?</a:t>
            </a:r>
          </a:p>
          <a:p>
            <a:pPr fontAlgn="base"/>
            <a:r>
              <a:rPr lang="en-GB" sz="3200" b="1" dirty="0"/>
              <a:t> </a:t>
            </a:r>
          </a:p>
          <a:p>
            <a:pPr fontAlgn="base"/>
            <a:endParaRPr lang="en-GB" sz="4000" b="1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5ED8DB-6795-DD09-36AC-A4D0F13E2047}"/>
              </a:ext>
            </a:extLst>
          </p:cNvPr>
          <p:cNvSpPr txBox="1"/>
          <p:nvPr/>
        </p:nvSpPr>
        <p:spPr>
          <a:xfrm>
            <a:off x="5660573" y="624066"/>
            <a:ext cx="5821135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800" b="0" i="0" u="none" strike="noStrike" dirty="0">
                <a:effectLst/>
                <a:latin typeface="Arial" panose="020B0604020202020204" pitchFamily="34" charset="0"/>
              </a:rPr>
              <a:t> </a:t>
            </a:r>
          </a:p>
          <a:p>
            <a:pPr algn="r"/>
            <a:r>
              <a:rPr lang="fa-IR" sz="3000" b="1" dirty="0">
                <a:latin typeface="Arial" panose="020B0604020202020204" pitchFamily="34" charset="0"/>
              </a:rPr>
              <a:t>سوالاتی برای گرمی محفل و گرمی بین افراد</a:t>
            </a:r>
            <a:endParaRPr lang="en-GB" sz="3000" b="1" dirty="0">
              <a:latin typeface="Arial" panose="020B0604020202020204" pitchFamily="34" charset="0"/>
            </a:endParaRPr>
          </a:p>
          <a:p>
            <a:pPr algn="r"/>
            <a:endParaRPr lang="fa-IR" sz="2800" dirty="0">
              <a:latin typeface="Arial" panose="020B0604020202020204" pitchFamily="34" charset="0"/>
            </a:endParaRPr>
          </a:p>
          <a:p>
            <a:pPr algn="r" fontAlgn="base"/>
            <a:r>
              <a:rPr lang="fa-IR" sz="2800" b="0" i="0" u="none" strike="noStrike" dirty="0">
                <a:effectLst/>
                <a:latin typeface="Segoe UI" panose="020B0502040204020203" pitchFamily="34" charset="0"/>
              </a:rPr>
              <a:t>تصاویر زیر غرایز و ادراک ما را آزمایش می کنند. این فقط برای سرگرمی تنظیم شده است.</a:t>
            </a:r>
          </a:p>
          <a:p>
            <a:pPr algn="r" fontAlgn="base"/>
            <a:r>
              <a:rPr lang="fa-IR" sz="2800" b="0" i="0" u="none" strike="noStrike" dirty="0">
                <a:effectLst/>
                <a:latin typeface="Segoe UI" panose="020B0502040204020203" pitchFamily="34" charset="0"/>
              </a:rPr>
              <a:t> </a:t>
            </a:r>
          </a:p>
          <a:p>
            <a:pPr algn="r" fontAlgn="base"/>
            <a:r>
              <a:rPr lang="fa-IR" sz="2800" b="0" i="0" u="none" strike="noStrike" dirty="0" err="1">
                <a:effectLst/>
                <a:latin typeface="Segoe UI" panose="020B0502040204020203" pitchFamily="34" charset="0"/>
              </a:rPr>
              <a:t>دراین</a:t>
            </a:r>
            <a:r>
              <a:rPr lang="fa-IR" sz="2800" b="0" i="0" u="none" strike="noStrike" dirty="0">
                <a:effectLst/>
                <a:latin typeface="Segoe UI" panose="020B0502040204020203" pitchFamily="34" charset="0"/>
              </a:rPr>
              <a:t> تصاویر چی می بینید؟</a:t>
            </a:r>
          </a:p>
          <a:p>
            <a:pPr algn="r"/>
            <a:endParaRPr lang="en-GB" sz="2800" b="0" i="0" u="none" strike="noStrike" dirty="0">
              <a:effectLst/>
              <a:latin typeface="Arial" panose="020B0604020202020204" pitchFamily="34" charset="0"/>
            </a:endParaRPr>
          </a:p>
          <a:p>
            <a:pPr algn="r"/>
            <a:endParaRPr lang="fa-IR" sz="2800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242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Optical Illusions That Reveal A Lot About Your Character">
            <a:extLst>
              <a:ext uri="{FF2B5EF4-FFF2-40B4-BE49-F238E27FC236}">
                <a16:creationId xmlns:a16="http://schemas.microsoft.com/office/drawing/2014/main" id="{1BC36A26-1B61-496D-A4F6-BA9D508AF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371600"/>
            <a:ext cx="73152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13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mages.trendymatter.com/src/ee66afc6-saxophonist-optical-illusion-768w.jpg">
            <a:extLst>
              <a:ext uri="{FF2B5EF4-FFF2-40B4-BE49-F238E27FC236}">
                <a16:creationId xmlns:a16="http://schemas.microsoft.com/office/drawing/2014/main" id="{12D1F042-8D6E-4DE3-BDC4-56DDF42DBF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685800"/>
            <a:ext cx="73152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71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images.trendymatter.com/src/14345ef2-11-waving-lines-731w.jpg">
            <a:extLst>
              <a:ext uri="{FF2B5EF4-FFF2-40B4-BE49-F238E27FC236}">
                <a16:creationId xmlns:a16="http://schemas.microsoft.com/office/drawing/2014/main" id="{49C3CBEE-C749-47EF-A450-612177850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613" y="1466850"/>
            <a:ext cx="6962775" cy="392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939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2509B-4B9A-4C58-B4CD-DE5A4F4E8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 descr="https://images.trendymatter.com/src/13288b15-17-which-ball-is-the-bigger-e1604574407663-768w.jpg">
            <a:extLst>
              <a:ext uri="{FF2B5EF4-FFF2-40B4-BE49-F238E27FC236}">
                <a16:creationId xmlns:a16="http://schemas.microsoft.com/office/drawing/2014/main" id="{C3028BA7-6616-426F-94F2-52E7C166A2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00013"/>
            <a:ext cx="7315200" cy="665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2305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1276350" y="1066800"/>
            <a:ext cx="993457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3200" b="1" dirty="0"/>
              <a:t>Session 8 – Spiritual Warfare</a:t>
            </a:r>
          </a:p>
          <a:p>
            <a:pPr fontAlgn="base"/>
            <a:endParaRPr lang="en-GB" sz="2000" b="1" dirty="0"/>
          </a:p>
          <a:p>
            <a:pPr fontAlgn="base"/>
            <a:r>
              <a:rPr lang="en-GB" sz="2400" b="1" dirty="0"/>
              <a:t>“Deliver us from the evil one” – Matthew 6:13 </a:t>
            </a:r>
          </a:p>
          <a:p>
            <a:pPr fontAlgn="base"/>
            <a:r>
              <a:rPr lang="en-GB" sz="2400" dirty="0"/>
              <a:t>In this session, we’ll look closely at the ways we can pray for God’s kingdom to come in the midst of a spiritual battle. </a:t>
            </a:r>
            <a:endParaRPr lang="en-GB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02935D-7618-B5AF-D5B2-6E56E9D83421}"/>
              </a:ext>
            </a:extLst>
          </p:cNvPr>
          <p:cNvSpPr txBox="1"/>
          <p:nvPr/>
        </p:nvSpPr>
        <p:spPr>
          <a:xfrm>
            <a:off x="1062682" y="3531503"/>
            <a:ext cx="10148243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 fontAlgn="base"/>
            <a:br>
              <a:rPr lang="fa-IR" sz="2400" b="0" i="0" u="none" strike="noStrike" dirty="0">
                <a:effectLst/>
                <a:latin typeface="Segoe UI" panose="020B0502040204020203" pitchFamily="34" charset="0"/>
              </a:rPr>
            </a:br>
            <a:r>
              <a:rPr lang="fa-IR" sz="3200" b="1" i="0" u="none" strike="noStrike" dirty="0">
                <a:effectLst/>
                <a:latin typeface="Segoe UI" panose="020B0502040204020203" pitchFamily="34" charset="0"/>
              </a:rPr>
              <a:t>جلسه هشتم - جنگ روحانی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 </a:t>
            </a:r>
            <a:endParaRPr lang="fa-IR" sz="2400" b="1" i="0" u="none" strike="noStrike" dirty="0">
              <a:effectLst/>
              <a:latin typeface="Segoe UI" panose="020B0502040204020203" pitchFamily="34" charset="0"/>
            </a:endParaRPr>
          </a:p>
          <a:p>
            <a:pPr algn="r" rtl="0" fontAlgn="base"/>
            <a:r>
              <a:rPr lang="fa-IR" sz="2400" b="1" i="0" u="none" strike="noStrike" dirty="0">
                <a:effectLst/>
                <a:latin typeface="Segoe UI" panose="020B0502040204020203" pitchFamily="34" charset="0"/>
              </a:rPr>
              <a:t>"ما را از شریر رهایی ده" - انجیل </a:t>
            </a:r>
            <a:r>
              <a:rPr lang="fa-IR" sz="2400" b="1" i="0" u="none" strike="noStrike" dirty="0" err="1">
                <a:effectLst/>
                <a:latin typeface="Segoe UI" panose="020B0502040204020203" pitchFamily="34" charset="0"/>
              </a:rPr>
              <a:t>متی</a:t>
            </a:r>
            <a:r>
              <a:rPr lang="fa-IR" sz="2400" b="1" i="0" u="none" strike="noStrike" dirty="0">
                <a:effectLst/>
                <a:latin typeface="Segoe UI" panose="020B0502040204020203" pitchFamily="34" charset="0"/>
              </a:rPr>
              <a:t> باب ۶ آیه ۱۳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در این جلسه، با نگاهی نزدیک، به </a:t>
            </a:r>
            <a:r>
              <a:rPr lang="fa-IR" sz="2400" b="0" i="0" u="none" strike="noStrike" dirty="0" err="1">
                <a:effectLst/>
                <a:latin typeface="Segoe UI" panose="020B0502040204020203" pitchFamily="34" charset="0"/>
              </a:rPr>
              <a:t>روش‌ها</a:t>
            </a:r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 و شیوه </a:t>
            </a:r>
            <a:r>
              <a:rPr lang="fa-IR" sz="2400" b="0" i="0" u="none" strike="noStrike" dirty="0" err="1">
                <a:effectLst/>
                <a:latin typeface="Segoe UI" panose="020B0502040204020203" pitchFamily="34" charset="0"/>
              </a:rPr>
              <a:t>هایی</a:t>
            </a:r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 که می توان برای آمدن ملکوت خداوند در میان یک نبرد روحانی بکار رود، دعا می کنیم.</a:t>
            </a:r>
          </a:p>
          <a:p>
            <a:pPr algn="r" rtl="0" fontAlgn="base"/>
            <a:br>
              <a:rPr lang="fa-IR" b="0" i="0" u="none" strike="noStrike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</a:br>
            <a:endParaRPr lang="fa-IR" b="0" i="0" u="none" strike="noStrike" dirty="0">
              <a:solidFill>
                <a:srgbClr val="242424"/>
              </a:solidFill>
              <a:effectLst/>
              <a:latin typeface="Segoe UI" panose="020B0502040204020203" pitchFamily="34" charset="0"/>
            </a:endParaRPr>
          </a:p>
          <a:p>
            <a:pPr algn="r" rtl="0" fontAlgn="base"/>
            <a:br>
              <a:rPr lang="fa-IR" b="0" i="0" u="none" strike="noStrike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</a:br>
            <a:endParaRPr lang="fa-IR" b="0" i="0" u="none" strike="noStrike" dirty="0">
              <a:solidFill>
                <a:srgbClr val="242424"/>
              </a:solidFill>
              <a:effectLst/>
              <a:latin typeface="Segoe UI" panose="020B0502040204020203" pitchFamily="34" charset="0"/>
            </a:endParaRPr>
          </a:p>
          <a:p>
            <a:br>
              <a:rPr lang="fa-IR" dirty="0"/>
            </a:br>
            <a:endParaRPr lang="fa-IR" b="0" i="0" u="none" strike="noStrike" dirty="0">
              <a:solidFill>
                <a:srgbClr val="500050"/>
              </a:solidFill>
              <a:effectLst/>
              <a:latin typeface="Century Gothic" panose="020B0502020202020204" pitchFamily="34" charset="0"/>
            </a:endParaRPr>
          </a:p>
          <a:p>
            <a:br>
              <a:rPr lang="fa-IR" dirty="0">
                <a:solidFill>
                  <a:srgbClr val="500050"/>
                </a:solidFill>
                <a:effectLst/>
              </a:rPr>
            </a:br>
            <a:r>
              <a:rPr lang="fa-IR" b="0" i="0" u="none" strike="noStrike" dirty="0">
                <a:effectLst/>
                <a:latin typeface="Arial" panose="020B0604020202020204" pitchFamily="34" charset="0"/>
              </a:rPr>
              <a:t> </a:t>
            </a:r>
          </a:p>
          <a:p>
            <a:br>
              <a:rPr lang="fa-IR" dirty="0"/>
            </a:br>
            <a:br>
              <a:rPr lang="fa-IR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493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836348" y="228124"/>
            <a:ext cx="9934575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4000" b="1" dirty="0"/>
              <a:t>Summary</a:t>
            </a:r>
          </a:p>
          <a:p>
            <a:pPr fontAlgn="base"/>
            <a:endParaRPr lang="en-GB" b="1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/>
              <a:t>The Bible is clear that we’re in a spiritual battle.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/>
              <a:t>There are two errors we can fall into regarding evil spirits – either we ignore it completely, or we focus too much on it.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/>
              <a:t>Remember the armour of God in Ephesians 6.10-18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/>
              <a:t>We pray according to the victory of Jesus Christ over sin and darkness, and we can live in this victory, forgiveness and light.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02935D-7618-B5AF-D5B2-6E56E9D83421}"/>
              </a:ext>
            </a:extLst>
          </p:cNvPr>
          <p:cNvSpPr txBox="1"/>
          <p:nvPr/>
        </p:nvSpPr>
        <p:spPr>
          <a:xfrm>
            <a:off x="1021878" y="3459777"/>
            <a:ext cx="10148243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a-IR" sz="4000" b="1" i="0" u="none" strike="noStrike" dirty="0">
                <a:effectLst/>
                <a:latin typeface="Century Gothic" panose="020B0502020202020204" pitchFamily="34" charset="0"/>
              </a:rPr>
              <a:t>چکیده</a:t>
            </a:r>
          </a:p>
          <a:p>
            <a:pPr algn="r"/>
            <a:endParaRPr lang="fa-IR" sz="2400" b="1" i="0" u="none" strike="noStrike" dirty="0">
              <a:effectLst/>
              <a:latin typeface="Century Gothic" panose="020B0502020202020204" pitchFamily="34" charset="0"/>
            </a:endParaRP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• کتاب مقدس به روشنی بیان می کند که ما در یک نبرد روحانی هستیم.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•دو اشتباه در مورد ارواح شیطانی وجود دارد - یکی اینکه  آن را به طور کامل نادیده می گیریم، یا اینکه بیش از حد روی آن تمرکز می کنیم.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زره کامل خداوند را در افسسیان باب ۶ آیات ۱۰ تا ۱۸ به خاطر بیاورید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•ما همگام با پیروزی عیسی مسیح بر گناه و تاریکی دعا می کنیم و می توانیم در این پیروزی، بخشش و نور زندگی کنیم.</a:t>
            </a:r>
          </a:p>
          <a:p>
            <a:pPr algn="r" rtl="0" fontAlgn="base"/>
            <a:br>
              <a:rPr lang="fa-IR" b="0" i="0" u="none" strike="noStrike" dirty="0">
                <a:solidFill>
                  <a:srgbClr val="242424"/>
                </a:solidFill>
                <a:effectLst/>
                <a:latin typeface="inherit"/>
              </a:rPr>
            </a:br>
            <a:endParaRPr lang="fa-IR" b="0" i="0" u="none" strike="noStrike" dirty="0">
              <a:solidFill>
                <a:srgbClr val="242424"/>
              </a:solidFill>
              <a:effectLst/>
              <a:latin typeface="inherit"/>
            </a:endParaRPr>
          </a:p>
          <a:p>
            <a:br>
              <a:rPr lang="fa-IR" dirty="0"/>
            </a:br>
            <a:endParaRPr lang="fa-IR" b="0" i="0" u="none" strike="noStrike" dirty="0">
              <a:solidFill>
                <a:srgbClr val="222222"/>
              </a:solidFill>
              <a:effectLst/>
              <a:latin typeface="Century Gothic" panose="020B0502020202020204" pitchFamily="34" charset="0"/>
            </a:endParaRPr>
          </a:p>
          <a:p>
            <a:br>
              <a:rPr lang="fa-IR" dirty="0"/>
            </a:br>
            <a:r>
              <a:rPr lang="fa-IR" b="0" i="0" u="none" strike="noStrike" dirty="0">
                <a:effectLst/>
                <a:latin typeface="Arial" panose="020B0604020202020204" pitchFamily="34" charset="0"/>
              </a:rPr>
              <a:t> </a:t>
            </a:r>
          </a:p>
          <a:p>
            <a:br>
              <a:rPr lang="fa-IR" dirty="0"/>
            </a:br>
            <a:br>
              <a:rPr lang="fa-IR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591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424248" y="214184"/>
            <a:ext cx="5497581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2300" b="1" dirty="0"/>
              <a:t>In a small group of 4-5 people, discuss these questions:</a:t>
            </a:r>
          </a:p>
          <a:p>
            <a:pPr fontAlgn="base"/>
            <a:endParaRPr lang="en-GB" sz="2300" dirty="0"/>
          </a:p>
          <a:p>
            <a:pPr fontAlgn="base"/>
            <a:r>
              <a:rPr lang="en-GB" sz="2000" b="1" dirty="0"/>
              <a:t>Q. </a:t>
            </a:r>
            <a:r>
              <a:rPr lang="en-GB" sz="2000" dirty="0"/>
              <a:t>What did you find most helpful or most challenging in the video? </a:t>
            </a:r>
            <a:br>
              <a:rPr lang="en-GB" sz="2000" dirty="0"/>
            </a:br>
            <a:r>
              <a:rPr lang="en-GB" sz="2000" b="1" dirty="0"/>
              <a:t>Q. </a:t>
            </a:r>
            <a:r>
              <a:rPr lang="en-GB" sz="2000" dirty="0"/>
              <a:t>What do you think your personal approach to Spiritual Warfare is?</a:t>
            </a:r>
          </a:p>
          <a:p>
            <a:pPr fontAlgn="base"/>
            <a:r>
              <a:rPr lang="en-GB" sz="2000" b="1" dirty="0"/>
              <a:t>Q. </a:t>
            </a:r>
            <a:r>
              <a:rPr lang="en-GB" sz="2000" dirty="0"/>
              <a:t>How do we get the balance right between the reality of spiritual warfare and focusing on Jesus? </a:t>
            </a:r>
          </a:p>
          <a:p>
            <a:pPr fontAlgn="base"/>
            <a:endParaRPr lang="en-GB" sz="2000" dirty="0"/>
          </a:p>
          <a:p>
            <a:pPr fontAlgn="base"/>
            <a:r>
              <a:rPr lang="en-GB" sz="2000" b="1" dirty="0"/>
              <a:t>“When we pray for God’s Kingdom come it’s because it’s not automatic… we have to pray it in.” </a:t>
            </a:r>
            <a:endParaRPr lang="en-GB" sz="2000" dirty="0"/>
          </a:p>
          <a:p>
            <a:pPr fontAlgn="base"/>
            <a:r>
              <a:rPr lang="en-GB" sz="2000" b="1" dirty="0"/>
              <a:t>Q. </a:t>
            </a:r>
            <a:r>
              <a:rPr lang="en-GB" sz="2000" dirty="0"/>
              <a:t>How does this reality affect the way that we do spiritual warfare? </a:t>
            </a:r>
            <a:br>
              <a:rPr lang="en-GB" sz="2000" dirty="0"/>
            </a:br>
            <a:r>
              <a:rPr lang="en-GB" sz="2000" b="1" dirty="0"/>
              <a:t>Q. </a:t>
            </a:r>
            <a:r>
              <a:rPr lang="en-GB" sz="2000" dirty="0"/>
              <a:t>What are the strongholds – greed, arrogance etc – in your home, work or community context? How can you live in the </a:t>
            </a:r>
            <a:r>
              <a:rPr lang="en-GB" sz="2000" b="1" dirty="0"/>
              <a:t>“equal but opposite spirit” </a:t>
            </a:r>
            <a:r>
              <a:rPr lang="en-GB" sz="2000" dirty="0"/>
              <a:t>this week?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B50BAE-1538-3FD1-B1FE-64D8F387253E}"/>
              </a:ext>
            </a:extLst>
          </p:cNvPr>
          <p:cNvSpPr txBox="1"/>
          <p:nvPr/>
        </p:nvSpPr>
        <p:spPr>
          <a:xfrm>
            <a:off x="5617029" y="269342"/>
            <a:ext cx="6250753" cy="10987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/>
            <a:r>
              <a:rPr lang="fa-IR" sz="2600" b="1" i="0" u="none" strike="noStrike" dirty="0">
                <a:effectLst/>
                <a:latin typeface="Arial" panose="020B0604020202020204" pitchFamily="34" charset="0"/>
              </a:rPr>
              <a:t>در یک گروه کوچک ۴ تا ۵ نفره، این سؤالات را مطرح کنید</a:t>
            </a:r>
            <a:r>
              <a:rPr lang="fa-IR" sz="2600" b="0" i="0" u="none" strike="noStrike" dirty="0">
                <a:effectLst/>
                <a:latin typeface="Arial" panose="020B0604020202020204" pitchFamily="34" charset="0"/>
              </a:rPr>
              <a:t>:</a:t>
            </a:r>
          </a:p>
          <a:p>
            <a:pPr algn="r" rtl="0" fontAlgn="base"/>
            <a:br>
              <a:rPr lang="fa-IR" sz="2400" dirty="0">
                <a:effectLst/>
                <a:latin typeface="inherit"/>
              </a:rPr>
            </a:br>
            <a:r>
              <a:rPr lang="fa-IR" sz="2400" b="1" dirty="0">
                <a:effectLst/>
                <a:latin typeface="inherit"/>
              </a:rPr>
              <a:t>سوال.</a:t>
            </a:r>
            <a:r>
              <a:rPr lang="fa-IR" sz="2400" dirty="0">
                <a:effectLst/>
                <a:latin typeface="inherit"/>
              </a:rPr>
              <a:t> چه چیزی در ویدیو مفید یا چالش برانگیزترین بود؟ </a:t>
            </a:r>
          </a:p>
          <a:p>
            <a:pPr algn="r" rtl="0" fontAlgn="base"/>
            <a:r>
              <a:rPr lang="fa-IR" sz="2400" b="1" dirty="0">
                <a:effectLst/>
                <a:latin typeface="inherit"/>
              </a:rPr>
              <a:t>سوال. </a:t>
            </a:r>
            <a:r>
              <a:rPr lang="fa-IR" sz="2400" dirty="0">
                <a:effectLst/>
                <a:latin typeface="inherit"/>
              </a:rPr>
              <a:t>فکر می کنید رویکرد شخصی شما در جنگ روحانی چیست؟</a:t>
            </a:r>
          </a:p>
          <a:p>
            <a:pPr algn="r" rtl="0" fontAlgn="base"/>
            <a:r>
              <a:rPr lang="fa-IR" sz="2400" b="1" dirty="0">
                <a:effectLst/>
                <a:latin typeface="inherit"/>
              </a:rPr>
              <a:t>سوال. </a:t>
            </a:r>
            <a:r>
              <a:rPr lang="fa-IR" sz="2400" dirty="0">
                <a:effectLst/>
                <a:latin typeface="inherit"/>
              </a:rPr>
              <a:t>چگونه بین واقعیت جنگ روحانی و تمرکز بر عیسی تعادل برقرار کنیم؟ </a:t>
            </a:r>
          </a:p>
          <a:p>
            <a:pPr algn="r" rtl="0" fontAlgn="base"/>
            <a:r>
              <a:rPr lang="fa-IR" sz="2400" dirty="0">
                <a:effectLst/>
                <a:latin typeface="inherit"/>
              </a:rPr>
              <a:t> </a:t>
            </a:r>
          </a:p>
          <a:p>
            <a:pPr algn="r" rtl="0" fontAlgn="base"/>
            <a:r>
              <a:rPr lang="fa-IR" sz="2400" b="1" dirty="0">
                <a:effectLst/>
                <a:latin typeface="inherit"/>
              </a:rPr>
              <a:t>"وقتی برای آمدن ملکوت خدا دعا می کنیم به این دلیل است که بطور خودکار </a:t>
            </a:r>
            <a:r>
              <a:rPr lang="fa-IR" sz="2400" b="1" dirty="0" err="1">
                <a:effectLst/>
                <a:latin typeface="inherit"/>
              </a:rPr>
              <a:t>نمی</a:t>
            </a:r>
            <a:r>
              <a:rPr lang="fa-IR" sz="2400" b="1" dirty="0">
                <a:effectLst/>
                <a:latin typeface="inherit"/>
              </a:rPr>
              <a:t> باشد ... ما باید برای آن دعا کنیم." </a:t>
            </a:r>
          </a:p>
          <a:p>
            <a:pPr algn="r" rtl="0" fontAlgn="base"/>
            <a:r>
              <a:rPr lang="fa-IR" sz="2400" dirty="0">
                <a:effectLst/>
                <a:latin typeface="inherit"/>
              </a:rPr>
              <a:t>سوال. این واقعیت چگونه بر نحوه انجام جنگ روحانی تأثیر می گذارد؟ </a:t>
            </a:r>
          </a:p>
          <a:p>
            <a:pPr algn="r" rtl="0" fontAlgn="base"/>
            <a:r>
              <a:rPr lang="fa-IR" sz="2400" b="1" dirty="0">
                <a:effectLst/>
                <a:latin typeface="inherit"/>
              </a:rPr>
              <a:t>سوال. </a:t>
            </a:r>
            <a:r>
              <a:rPr lang="fa-IR" sz="2400" dirty="0" err="1">
                <a:effectLst/>
                <a:latin typeface="inherit"/>
              </a:rPr>
              <a:t>دژهایی</a:t>
            </a:r>
            <a:r>
              <a:rPr lang="fa-IR" sz="2400" dirty="0">
                <a:effectLst/>
                <a:latin typeface="inherit"/>
              </a:rPr>
              <a:t> - چون حرص، تکبر و غیره - را در چه </a:t>
            </a:r>
            <a:r>
              <a:rPr lang="fa-IR" sz="2400" dirty="0" err="1">
                <a:effectLst/>
                <a:latin typeface="inherit"/>
              </a:rPr>
              <a:t>مواردی</a:t>
            </a:r>
            <a:r>
              <a:rPr lang="fa-IR" sz="2400" dirty="0">
                <a:effectLst/>
                <a:latin typeface="inherit"/>
              </a:rPr>
              <a:t> در خانه، محل کار یا جامعه شناسایی می کنید؟ چگونه می توانید در این هفته </a:t>
            </a:r>
            <a:r>
              <a:rPr lang="fa-IR" sz="2400" b="1" dirty="0">
                <a:effectLst/>
                <a:latin typeface="inherit"/>
              </a:rPr>
              <a:t>با "روح برابر اما مخالف" </a:t>
            </a:r>
            <a:r>
              <a:rPr lang="fa-IR" sz="2400" dirty="0">
                <a:effectLst/>
                <a:latin typeface="inherit"/>
              </a:rPr>
              <a:t>زندگی کنید؟</a:t>
            </a:r>
          </a:p>
          <a:p>
            <a:pPr algn="r" rtl="0" fontAlgn="base"/>
            <a:br>
              <a:rPr lang="fa-IR" sz="2800" dirty="0">
                <a:effectLst/>
                <a:latin typeface="inherit"/>
              </a:rPr>
            </a:br>
            <a:endParaRPr lang="fa-IR" sz="2800" dirty="0">
              <a:effectLst/>
              <a:latin typeface="inherit"/>
            </a:endParaRPr>
          </a:p>
          <a:p>
            <a:pPr algn="r" rtl="0" fontAlgn="base"/>
            <a:br>
              <a:rPr lang="fa-IR" sz="2800" dirty="0">
                <a:effectLst/>
                <a:latin typeface="inherit"/>
              </a:rPr>
            </a:br>
            <a:endParaRPr lang="fa-IR" sz="2800" dirty="0">
              <a:effectLst/>
              <a:latin typeface="inherit"/>
            </a:endParaRPr>
          </a:p>
          <a:p>
            <a:br>
              <a:rPr lang="fa-IR" sz="2800" dirty="0"/>
            </a:br>
            <a:endParaRPr lang="fa-IR" sz="26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/>
            <a:br>
              <a:rPr lang="fa-IR" sz="26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sz="2600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sz="2600" dirty="0"/>
            </a:br>
            <a:br>
              <a:rPr lang="fa-IR" sz="2600" dirty="0"/>
            </a:b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31042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324217" y="151180"/>
            <a:ext cx="5232521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2800" b="1" dirty="0"/>
              <a:t>All together:</a:t>
            </a:r>
          </a:p>
          <a:p>
            <a:pPr fontAlgn="base"/>
            <a:endParaRPr lang="en-GB" dirty="0"/>
          </a:p>
          <a:p>
            <a:pPr fontAlgn="base"/>
            <a:r>
              <a:rPr lang="en-GB" sz="2400" dirty="0"/>
              <a:t>How have you grown in prayer and your relationship with God over the last 8 weeks?</a:t>
            </a:r>
          </a:p>
          <a:p>
            <a:pPr fontAlgn="base"/>
            <a:endParaRPr lang="en-GB" sz="2400" dirty="0"/>
          </a:p>
          <a:p>
            <a:pPr fontAlgn="base"/>
            <a:r>
              <a:rPr lang="en-GB" sz="2400" dirty="0"/>
              <a:t>What is one thing that you have learnt and will take away from The Prayer Course into your daily life?</a:t>
            </a:r>
          </a:p>
          <a:p>
            <a:pPr fontAlgn="base"/>
            <a:endParaRPr lang="fa-IR" dirty="0"/>
          </a:p>
          <a:p>
            <a:pPr fontAlgn="base"/>
            <a:endParaRPr lang="en-GB" dirty="0"/>
          </a:p>
          <a:p>
            <a:pPr fontAlgn="base"/>
            <a:r>
              <a:rPr lang="en-GB" sz="2800" b="1" dirty="0"/>
              <a:t>Let’s pray for each other.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B50BAE-1538-3FD1-B1FE-64D8F387253E}"/>
              </a:ext>
            </a:extLst>
          </p:cNvPr>
          <p:cNvSpPr txBox="1"/>
          <p:nvPr/>
        </p:nvSpPr>
        <p:spPr>
          <a:xfrm>
            <a:off x="6096000" y="-191180"/>
            <a:ext cx="5771785" cy="6201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 fontAlgn="base"/>
            <a:r>
              <a:rPr lang="fa-IR" sz="1900" dirty="0">
                <a:effectLst/>
                <a:latin typeface="Century Gothic" panose="020B0502020202020204" pitchFamily="34" charset="0"/>
              </a:rPr>
              <a:t> </a:t>
            </a:r>
            <a:br>
              <a:rPr lang="fa-IR" sz="2000" b="0" i="0" u="none" strike="noStrike" dirty="0">
                <a:effectLst/>
                <a:latin typeface="inherit"/>
              </a:rPr>
            </a:br>
            <a:r>
              <a:rPr lang="fa-IR" sz="3200" b="1" i="0" u="none" strike="noStrike" dirty="0">
                <a:effectLst/>
                <a:latin typeface="inherit"/>
              </a:rPr>
              <a:t>همه با هم:</a:t>
            </a:r>
          </a:p>
          <a:p>
            <a:pPr algn="r" rtl="0" fontAlgn="base"/>
            <a:r>
              <a:rPr lang="fa-IR" sz="2000" b="0" i="0" u="none" strike="noStrike" dirty="0">
                <a:effectLst/>
                <a:latin typeface="inherit"/>
              </a:rPr>
              <a:t> </a:t>
            </a:r>
          </a:p>
          <a:p>
            <a:pPr algn="r" rtl="0" fontAlgn="base"/>
            <a:endParaRPr lang="fa-IR" sz="2400" b="0" i="0" u="none" strike="noStrike" dirty="0">
              <a:effectLst/>
              <a:latin typeface="inherit"/>
            </a:endParaRP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در طول ۸ هفته گذشته چگونه در دعا و رابطه خود با خدا رشد کرده </a:t>
            </a:r>
            <a:r>
              <a:rPr lang="fa-IR" sz="2400" b="0" i="0" u="none" strike="noStrike" dirty="0" err="1">
                <a:effectLst/>
                <a:latin typeface="inherit"/>
              </a:rPr>
              <a:t>اید</a:t>
            </a:r>
            <a:r>
              <a:rPr lang="fa-IR" sz="2400" b="0" i="0" u="none" strike="noStrike" dirty="0">
                <a:effectLst/>
                <a:latin typeface="inherit"/>
              </a:rPr>
              <a:t>؟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 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چه چیزی را یاد گرفته </a:t>
            </a:r>
            <a:r>
              <a:rPr lang="fa-IR" sz="2400" b="0" i="0" u="none" strike="noStrike" dirty="0" err="1">
                <a:effectLst/>
                <a:latin typeface="inherit"/>
              </a:rPr>
              <a:t>اید</a:t>
            </a:r>
            <a:r>
              <a:rPr lang="fa-IR" sz="2400" b="0" i="0" u="none" strike="noStrike" dirty="0">
                <a:effectLst/>
                <a:latin typeface="inherit"/>
              </a:rPr>
              <a:t> که از این دوره تعلیمی دعا وارد زندگی روزمره خود خواهید کرد؟</a:t>
            </a:r>
          </a:p>
          <a:p>
            <a:pPr algn="r" rtl="0" fontAlgn="base"/>
            <a:r>
              <a:rPr lang="fa-IR" sz="2000" b="0" i="0" u="none" strike="noStrike" dirty="0">
                <a:effectLst/>
                <a:latin typeface="inherit"/>
              </a:rPr>
              <a:t> </a:t>
            </a:r>
          </a:p>
          <a:p>
            <a:pPr algn="r" rtl="0" fontAlgn="base"/>
            <a:r>
              <a:rPr lang="fa-IR" sz="2000" b="0" i="0" u="none" strike="noStrike" dirty="0">
                <a:effectLst/>
                <a:latin typeface="inherit"/>
              </a:rPr>
              <a:t> </a:t>
            </a:r>
          </a:p>
          <a:p>
            <a:pPr algn="r" rtl="0" fontAlgn="base"/>
            <a:endParaRPr lang="fa-IR" sz="3200" b="1" i="0" u="none" strike="noStrike" dirty="0">
              <a:effectLst/>
              <a:latin typeface="inherit"/>
            </a:endParaRPr>
          </a:p>
          <a:p>
            <a:pPr algn="r" rtl="0" fontAlgn="base"/>
            <a:r>
              <a:rPr lang="fa-IR" sz="3200" b="1" i="0" u="none" strike="noStrike" dirty="0">
                <a:effectLst/>
                <a:latin typeface="inherit"/>
              </a:rPr>
              <a:t>برای هم دعا کنیم</a:t>
            </a:r>
          </a:p>
          <a:p>
            <a:pPr algn="l" rtl="0" fontAlgn="base"/>
            <a:br>
              <a:rPr lang="fa-IR" sz="2000" b="0" i="0" u="none" strike="noStrike" dirty="0">
                <a:solidFill>
                  <a:srgbClr val="242424"/>
                </a:solidFill>
                <a:effectLst/>
                <a:latin typeface="inherit"/>
              </a:rPr>
            </a:br>
            <a:endParaRPr lang="fa-IR" sz="2000" b="0" i="0" u="none" strike="noStrike" dirty="0">
              <a:solidFill>
                <a:srgbClr val="242424"/>
              </a:solidFill>
              <a:effectLst/>
              <a:latin typeface="inherit"/>
            </a:endParaRPr>
          </a:p>
          <a:p>
            <a:pPr algn="r" rtl="0"/>
            <a:endParaRPr lang="fa-IR" sz="1900" dirty="0">
              <a:effectLst/>
              <a:latin typeface="Century Gothic" panose="020B0502020202020204" pitchFamily="34" charset="0"/>
            </a:endParaRPr>
          </a:p>
          <a:p>
            <a:pPr algn="l" rtl="1"/>
            <a:endParaRPr lang="fa-IR" sz="1900" b="0" i="0" u="none" strike="noStrike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560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731</TotalTime>
  <Words>823</Words>
  <Application>Microsoft Macintosh PowerPoint</Application>
  <PresentationFormat>Widescreen</PresentationFormat>
  <Paragraphs>97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inherit</vt:lpstr>
      <vt:lpstr>Segoe UI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Lowth</dc:creator>
  <cp:lastModifiedBy>Sepi Black</cp:lastModifiedBy>
  <cp:revision>42</cp:revision>
  <dcterms:created xsi:type="dcterms:W3CDTF">2024-09-25T16:04:54Z</dcterms:created>
  <dcterms:modified xsi:type="dcterms:W3CDTF">2024-11-21T12:03:23Z</dcterms:modified>
</cp:coreProperties>
</file>