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62" r:id="rId2"/>
    <p:sldId id="256" r:id="rId3"/>
    <p:sldId id="263" r:id="rId4"/>
    <p:sldId id="257" r:id="rId5"/>
    <p:sldId id="258" r:id="rId6"/>
    <p:sldId id="264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83" autoAdjust="0"/>
    <p:restoredTop sz="88276"/>
  </p:normalViewPr>
  <p:slideViewPr>
    <p:cSldViewPr snapToGrid="0">
      <p:cViewPr varScale="1">
        <p:scale>
          <a:sx n="97" d="100"/>
          <a:sy n="97" d="100"/>
        </p:scale>
        <p:origin x="120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695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0757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44043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5546683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7602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9850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90960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69075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1621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756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944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62128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082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611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086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1275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22311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19621973-54CE-49CF-A0C3-A26C0670BCBA}" type="datetimeFigureOut">
              <a:rPr lang="en-GB" smtClean="0"/>
              <a:t>13/11/2024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67451B-5783-47D5-AC83-4EF75926440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20519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388486" y="936010"/>
            <a:ext cx="5272087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3200" b="1" dirty="0"/>
              <a:t>Icebreaker Questions </a:t>
            </a:r>
          </a:p>
          <a:p>
            <a:pPr fontAlgn="base"/>
            <a:endParaRPr lang="en-GB" sz="4000" b="1" dirty="0"/>
          </a:p>
          <a:p>
            <a:pPr marL="457200" indent="-457200" fontAlgn="base">
              <a:buAutoNum type="arabicPeriod"/>
            </a:pPr>
            <a:r>
              <a:rPr lang="en-GB" sz="2400" dirty="0"/>
              <a:t>Does anyone know a short poem you are willing share?</a:t>
            </a:r>
          </a:p>
          <a:p>
            <a:pPr marL="342900" indent="-342900" fontAlgn="base">
              <a:buAutoNum type="arabicPeriod"/>
            </a:pPr>
            <a:endParaRPr lang="en-GB" sz="2400" dirty="0"/>
          </a:p>
          <a:p>
            <a:pPr marL="342900" indent="-342900" fontAlgn="base">
              <a:buAutoNum type="arabicPeriod"/>
            </a:pPr>
            <a:r>
              <a:rPr lang="en-GB" sz="2400" dirty="0"/>
              <a:t>Have you made any helpful changes to your prayer life so far in this course?</a:t>
            </a:r>
            <a:endParaRPr lang="en-GB" dirty="0"/>
          </a:p>
          <a:p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FA5ED8DB-6795-DD09-36AC-A4D0F13E2047}"/>
              </a:ext>
            </a:extLst>
          </p:cNvPr>
          <p:cNvSpPr txBox="1"/>
          <p:nvPr/>
        </p:nvSpPr>
        <p:spPr>
          <a:xfrm>
            <a:off x="5660573" y="624066"/>
            <a:ext cx="582113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fa-IR" sz="2800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pPr algn="r"/>
            <a:r>
              <a:rPr lang="fa-IR" sz="2800" b="1" dirty="0">
                <a:latin typeface="Arial" panose="020B0604020202020204" pitchFamily="34" charset="0"/>
              </a:rPr>
              <a:t>سوالاتی برای گرمی محفل و گرمی بین افراد</a:t>
            </a:r>
          </a:p>
          <a:p>
            <a:pPr algn="r"/>
            <a:endParaRPr lang="fa-IR" sz="2800" b="1" dirty="0">
              <a:latin typeface="Arial" panose="020B0604020202020204" pitchFamily="34" charset="0"/>
            </a:endParaRPr>
          </a:p>
          <a:p>
            <a:pPr algn="r"/>
            <a:endParaRPr lang="fa-IR" sz="2400" b="1" dirty="0">
              <a:latin typeface="Arial" panose="020B0604020202020204" pitchFamily="34" charset="0"/>
            </a:endParaRPr>
          </a:p>
          <a:p>
            <a:pPr algn="r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۱- آیا کسی شعر کوتاهی به خاطر می آورد و مایل باشد که آن را با دیگران به اشتراک بگذارد؟</a:t>
            </a:r>
          </a:p>
          <a:p>
            <a:pPr algn="r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 </a:t>
            </a:r>
          </a:p>
          <a:p>
            <a:pPr algn="r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۲- آیا تاکنون با گذراندن این دوره تعلیمی (دعا کردن) تغییرات مفیدی در روند دعای خود مشاهده کرده </a:t>
            </a:r>
            <a:r>
              <a:rPr lang="fa-IR" sz="2400" b="0" i="0" u="none" strike="noStrike" dirty="0" err="1">
                <a:effectLst/>
                <a:latin typeface="Segoe UI" panose="020B0502040204020203" pitchFamily="34" charset="0"/>
              </a:rPr>
              <a:t>اید</a:t>
            </a:r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؟</a:t>
            </a:r>
          </a:p>
          <a:p>
            <a:pPr algn="r"/>
            <a:endParaRPr lang="fa-IR" sz="2800" dirty="0">
              <a:latin typeface="Arial" panose="020B0604020202020204" pitchFamily="34" charset="0"/>
            </a:endParaRPr>
          </a:p>
          <a:p>
            <a:pPr algn="r"/>
            <a:endParaRPr lang="en-GB" sz="2800" b="0" i="0" u="none" strike="noStrike" dirty="0">
              <a:effectLst/>
              <a:latin typeface="Arial" panose="020B0604020202020204" pitchFamily="34" charset="0"/>
            </a:endParaRPr>
          </a:p>
          <a:p>
            <a:pPr algn="r"/>
            <a:endParaRPr lang="fa-IR" sz="28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92422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1276350" y="1066800"/>
            <a:ext cx="9934575" cy="200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3200" b="1" dirty="0"/>
              <a:t>Session </a:t>
            </a:r>
            <a:r>
              <a:rPr lang="fa-IR" sz="3200" b="1" dirty="0"/>
              <a:t>4</a:t>
            </a:r>
            <a:r>
              <a:rPr lang="en-GB" sz="3200" b="1" dirty="0"/>
              <a:t> - Contemplation</a:t>
            </a:r>
          </a:p>
          <a:p>
            <a:pPr fontAlgn="base"/>
            <a:endParaRPr lang="en-GB" sz="2000" b="1" dirty="0"/>
          </a:p>
          <a:p>
            <a:pPr fontAlgn="base"/>
            <a:r>
              <a:rPr lang="en-GB" sz="2400" b="1" dirty="0"/>
              <a:t>“On earth as it is in heaven” – Matthew 6:10 </a:t>
            </a:r>
          </a:p>
          <a:p>
            <a:pPr fontAlgn="base"/>
            <a:r>
              <a:rPr lang="en-GB" sz="2400" dirty="0"/>
              <a:t>In this session, we’ll discover how spending time with God in silence can enrich our relationship with Him. </a:t>
            </a:r>
            <a:endParaRPr lang="en-GB" sz="20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2935D-7618-B5AF-D5B2-6E56E9D83421}"/>
              </a:ext>
            </a:extLst>
          </p:cNvPr>
          <p:cNvSpPr txBox="1"/>
          <p:nvPr/>
        </p:nvSpPr>
        <p:spPr>
          <a:xfrm>
            <a:off x="876104" y="3349347"/>
            <a:ext cx="10148243" cy="640175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 fontAlgn="base"/>
            <a:r>
              <a:rPr lang="fa-IR" sz="3200" b="1" i="0" u="none" strike="noStrike" dirty="0">
                <a:effectLst/>
                <a:latin typeface="inherit"/>
              </a:rPr>
              <a:t>جلسه چهارم - تامل</a:t>
            </a:r>
            <a:endParaRPr lang="fa-IR" sz="3200" b="0" i="0" u="none" strike="noStrike" dirty="0">
              <a:effectLst/>
              <a:latin typeface="inherit"/>
            </a:endParaRPr>
          </a:p>
          <a:p>
            <a:pPr algn="r" rtl="0" fontAlgn="base"/>
            <a:r>
              <a:rPr lang="fa-IR" sz="3200" b="0" i="0" u="none" strike="noStrike" dirty="0">
                <a:effectLst/>
                <a:latin typeface="inherit"/>
              </a:rPr>
              <a:t> </a:t>
            </a:r>
            <a:endParaRPr lang="fa-IR" sz="2400" b="0" i="0" u="none" strike="noStrike" dirty="0">
              <a:effectLst/>
              <a:latin typeface="inherit"/>
            </a:endParaRP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" </a:t>
            </a:r>
            <a:r>
              <a:rPr lang="fa-IR" sz="2400" b="1" i="0" u="none" strike="noStrike" dirty="0">
                <a:effectLst/>
                <a:latin typeface="inherit"/>
              </a:rPr>
              <a:t>آنچنان که در آسمان انجام </a:t>
            </a:r>
            <a:r>
              <a:rPr lang="fa-IR" sz="2400" b="1" i="0" u="none" strike="noStrike" dirty="0" err="1">
                <a:effectLst/>
                <a:latin typeface="inherit"/>
              </a:rPr>
              <a:t>می‌شود</a:t>
            </a:r>
            <a:r>
              <a:rPr lang="fa-IR" sz="2400" b="1" i="0" u="none" strike="noStrike" dirty="0">
                <a:effectLst/>
                <a:latin typeface="inherit"/>
              </a:rPr>
              <a:t>، بر زمین نیز به انجام رسد </a:t>
            </a:r>
            <a:r>
              <a:rPr lang="fa-IR" sz="2400" b="0" i="0" u="none" strike="noStrike" dirty="0">
                <a:effectLst/>
                <a:latin typeface="inherit"/>
              </a:rPr>
              <a:t>" </a:t>
            </a:r>
          </a:p>
          <a:p>
            <a:pPr algn="r" fontAlgn="base"/>
            <a:r>
              <a:rPr lang="fa-IR" sz="2400" b="1" i="0" u="none" strike="noStrike" dirty="0" err="1">
                <a:effectLst/>
                <a:latin typeface="inherit"/>
              </a:rPr>
              <a:t>متی</a:t>
            </a:r>
            <a:r>
              <a:rPr lang="fa-IR" sz="2400" b="1" i="0" u="none" strike="noStrike" dirty="0">
                <a:effectLst/>
                <a:latin typeface="inherit"/>
              </a:rPr>
              <a:t> باب ۶ آیه۱۰ </a:t>
            </a:r>
            <a:endParaRPr lang="fa-IR" sz="2400" b="0" i="0" u="none" strike="noStrike" dirty="0">
              <a:effectLst/>
              <a:latin typeface="inherit"/>
            </a:endParaRPr>
          </a:p>
          <a:p>
            <a:pPr algn="r" rtl="0" fontAlgn="base"/>
            <a:endParaRPr lang="fa-IR" sz="2400" b="0" i="0" u="none" strike="noStrike" dirty="0">
              <a:effectLst/>
              <a:latin typeface="inherit"/>
            </a:endParaRPr>
          </a:p>
          <a:p>
            <a:pPr algn="r" rtl="0" fontAlgn="base"/>
            <a:r>
              <a:rPr lang="fa-IR" sz="2400" b="1" i="0" u="none" strike="noStrike" dirty="0">
                <a:effectLst/>
                <a:latin typeface="inherit"/>
              </a:rPr>
              <a:t> </a:t>
            </a:r>
            <a:r>
              <a:rPr lang="fa-IR" sz="2400" b="0" i="0" u="none" strike="noStrike" dirty="0">
                <a:effectLst/>
                <a:latin typeface="inherit"/>
              </a:rPr>
              <a:t>در این جلسه، می بینیم که چگونه وقت گذراندن با خدا در سکوت می تواند رابطه ما را با او تقویت کند.</a:t>
            </a:r>
          </a:p>
          <a:p>
            <a:br>
              <a:rPr lang="fa-IR" sz="3200" dirty="0"/>
            </a:br>
            <a:br>
              <a:rPr lang="fa-IR" sz="3200" dirty="0"/>
            </a:br>
            <a:br>
              <a:rPr lang="fa-IR" b="1" i="0" u="none" strike="noStrike" dirty="0">
                <a:solidFill>
                  <a:srgbClr val="FFFFFF"/>
                </a:solidFill>
                <a:effectLst/>
                <a:latin typeface="Century Gothic" panose="020B0502020202020204" pitchFamily="34" charset="0"/>
              </a:rPr>
            </a:br>
            <a:endParaRPr lang="fa-IR" b="0" i="0" u="none" strike="noStrike" dirty="0">
              <a:solidFill>
                <a:srgbClr val="500050"/>
              </a:solidFill>
              <a:effectLst/>
              <a:latin typeface="Century Gothic" panose="020B0502020202020204" pitchFamily="34" charset="0"/>
            </a:endParaRPr>
          </a:p>
          <a:p>
            <a:br>
              <a:rPr lang="fa-IR" dirty="0">
                <a:solidFill>
                  <a:srgbClr val="500050"/>
                </a:solidFill>
                <a:effectLst/>
              </a:rPr>
            </a:br>
            <a:r>
              <a:rPr lang="fa-IR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dirty="0"/>
            </a:br>
            <a:br>
              <a:rPr lang="fa-IR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9493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1021878" y="609600"/>
            <a:ext cx="9934575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4000" b="1" dirty="0"/>
              <a:t>Summary</a:t>
            </a:r>
          </a:p>
          <a:p>
            <a:pPr fontAlgn="base"/>
            <a:endParaRPr lang="en-GB" b="1" dirty="0"/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Contemplative prayer is silent enjoyment of God’s loving presence. </a:t>
            </a:r>
          </a:p>
          <a:p>
            <a:pPr marL="342900" indent="-342900" fontAlgn="base">
              <a:buFont typeface="Arial" panose="020B0604020202020204" pitchFamily="34" charset="0"/>
              <a:buChar char="•"/>
            </a:pPr>
            <a:r>
              <a:rPr lang="en-GB" sz="2400" dirty="0"/>
              <a:t>The contemplation journey has 3 stages: </a:t>
            </a:r>
          </a:p>
          <a:p>
            <a:pPr fontAlgn="base"/>
            <a:r>
              <a:rPr lang="en-GB" sz="2400" dirty="0"/>
              <a:t>- Meditation: “Me and God”</a:t>
            </a:r>
          </a:p>
          <a:p>
            <a:pPr fontAlgn="base"/>
            <a:r>
              <a:rPr lang="en-GB" sz="2400" dirty="0"/>
              <a:t>- Contemplation: “God and me” </a:t>
            </a:r>
          </a:p>
          <a:p>
            <a:pPr fontAlgn="base"/>
            <a:r>
              <a:rPr lang="en-GB" sz="2400" dirty="0"/>
              <a:t>- Communion: “only God”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502935D-7618-B5AF-D5B2-6E56E9D83421}"/>
              </a:ext>
            </a:extLst>
          </p:cNvPr>
          <p:cNvSpPr txBox="1"/>
          <p:nvPr/>
        </p:nvSpPr>
        <p:spPr>
          <a:xfrm>
            <a:off x="1021878" y="3150704"/>
            <a:ext cx="10148243" cy="569386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fa-IR" sz="4000" b="1" i="0" u="none" strike="noStrike" dirty="0">
                <a:effectLst/>
                <a:latin typeface="Century Gothic" panose="020B0502020202020204" pitchFamily="34" charset="0"/>
              </a:rPr>
              <a:t>چکیده</a:t>
            </a:r>
          </a:p>
          <a:p>
            <a:pPr algn="r" rtl="0" fontAlgn="base"/>
            <a:r>
              <a:rPr lang="fa-IR" b="0" i="0" u="none" strike="noStrike" dirty="0">
                <a:solidFill>
                  <a:srgbClr val="500050"/>
                </a:solidFill>
                <a:effectLst/>
                <a:latin typeface="Century Gothic" panose="020B0502020202020204" pitchFamily="34" charset="0"/>
              </a:rPr>
              <a:t> </a:t>
            </a:r>
            <a:endParaRPr lang="fa-IR" sz="2400" b="0" i="0" u="none" strike="noStrike" dirty="0">
              <a:effectLst/>
              <a:latin typeface="Segoe UI" panose="020B0502040204020203" pitchFamily="34" charset="0"/>
            </a:endParaRPr>
          </a:p>
          <a:p>
            <a:pPr algn="r" rtl="0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 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•دعای همراه با تامل</a:t>
            </a:r>
            <a:r>
              <a:rPr lang="fa-IR" sz="2400" b="0" i="0" u="none" strike="noStrike" dirty="0">
                <a:effectLst/>
                <a:latin typeface="inherit"/>
              </a:rPr>
              <a:t>،</a:t>
            </a:r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 لذت بردن در سکوت از حضور محبت آمیز خداوند است.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•سیر و سفر </a:t>
            </a:r>
            <a:r>
              <a:rPr lang="fa-IR" sz="2400" b="0" i="0" u="none" strike="noStrike" dirty="0" err="1">
                <a:effectLst/>
                <a:latin typeface="Segoe UI" panose="020B0502040204020203" pitchFamily="34" charset="0"/>
              </a:rPr>
              <a:t>تاملی</a:t>
            </a:r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 دارای ۳ مرحله است: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 مراقبه: "من و خداوند"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- تامل: "خداوند و من"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Segoe UI" panose="020B0502040204020203" pitchFamily="34" charset="0"/>
              </a:rPr>
              <a:t>- به اشتراک گذاشتن: "فقط خداوند"</a:t>
            </a:r>
          </a:p>
          <a:p>
            <a:pPr algn="r"/>
            <a:br>
              <a:rPr lang="fa-IR" b="0" i="0" u="none" strike="noStrike" dirty="0">
                <a:solidFill>
                  <a:srgbClr val="222222"/>
                </a:solidFill>
                <a:effectLst/>
                <a:latin typeface="Century Gothic" panose="020B0502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Century Gothic" panose="020B0502020202020204" pitchFamily="34" charset="0"/>
            </a:endParaRPr>
          </a:p>
          <a:p>
            <a:br>
              <a:rPr lang="fa-IR" dirty="0"/>
            </a:br>
            <a:r>
              <a:rPr lang="fa-IR" b="0" i="0" u="none" strike="noStrike" dirty="0"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dirty="0"/>
            </a:br>
            <a:br>
              <a:rPr lang="fa-IR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959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862694" y="807110"/>
            <a:ext cx="5331278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GB" sz="2400" b="1" dirty="0"/>
          </a:p>
          <a:p>
            <a:endParaRPr lang="en-GB" sz="2400" b="1" dirty="0"/>
          </a:p>
          <a:p>
            <a:r>
              <a:rPr lang="en-GB" sz="2400" b="1" dirty="0"/>
              <a:t>Turn to your neighbour</a:t>
            </a:r>
            <a:r>
              <a:rPr lang="fa-IR" sz="2400" b="1" dirty="0"/>
              <a:t> </a:t>
            </a:r>
            <a:r>
              <a:rPr lang="en-GB" sz="2400" b="1" dirty="0"/>
              <a:t>:</a:t>
            </a:r>
          </a:p>
          <a:p>
            <a:endParaRPr lang="en-GB" sz="2400" b="1" dirty="0"/>
          </a:p>
          <a:p>
            <a:r>
              <a:rPr lang="en-GB" sz="2400" dirty="0"/>
              <a:t>What did you think about the video?</a:t>
            </a:r>
          </a:p>
          <a:p>
            <a:r>
              <a:rPr lang="en-GB" sz="2400" dirty="0"/>
              <a:t>What is your initial reaction to the practice of contemplation? </a:t>
            </a:r>
          </a:p>
          <a:p>
            <a:r>
              <a:rPr lang="en-GB" sz="2400" dirty="0"/>
              <a:t>Does it excite you, scare you or bore you?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B43D58E-8F67-E507-09CF-1741E4AA485B}"/>
              </a:ext>
            </a:extLst>
          </p:cNvPr>
          <p:cNvSpPr txBox="1"/>
          <p:nvPr/>
        </p:nvSpPr>
        <p:spPr>
          <a:xfrm>
            <a:off x="6096000" y="645779"/>
            <a:ext cx="5170715" cy="63094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 fontAlgn="base"/>
            <a:br>
              <a:rPr lang="fa-IR" sz="2600" b="1" dirty="0"/>
            </a:br>
            <a:br>
              <a:rPr lang="fa-IR" sz="2400" b="1" i="0" u="none" strike="noStrike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</a:br>
            <a:r>
              <a:rPr lang="fa-IR" sz="2600" b="1" i="0" u="none" strike="noStrike" dirty="0">
                <a:effectLst/>
                <a:latin typeface="Segoe UI" panose="020B0502040204020203" pitchFamily="34" charset="0"/>
              </a:rPr>
              <a:t>به فرد بغل دستی خود روی کنید</a:t>
            </a:r>
            <a:endParaRPr lang="en-GB" sz="2600" b="1" i="0" u="none" strike="noStrike" dirty="0">
              <a:effectLst/>
              <a:latin typeface="Segoe UI" panose="020B0502040204020203" pitchFamily="34" charset="0"/>
            </a:endParaRPr>
          </a:p>
          <a:p>
            <a:pPr algn="r" rtl="0" fontAlgn="base"/>
            <a:r>
              <a:rPr lang="fa-IR" sz="2600" b="1" i="0" u="none" strike="noStrike" dirty="0">
                <a:effectLst/>
                <a:latin typeface="Segoe UI" panose="020B0502040204020203" pitchFamily="34" charset="0"/>
              </a:rPr>
              <a:t> و بپرسید:</a:t>
            </a:r>
            <a:r>
              <a:rPr lang="fa-IR" sz="2600" b="0" i="0" u="none" strike="noStrike" dirty="0">
                <a:effectLst/>
                <a:latin typeface="Segoe UI" panose="020B0502040204020203" pitchFamily="34" charset="0"/>
              </a:rPr>
              <a:t> </a:t>
            </a:r>
            <a:endParaRPr lang="en-GB" sz="2600" b="0" i="0" u="none" strike="noStrike" dirty="0">
              <a:effectLst/>
              <a:latin typeface="Segoe UI" panose="020B0502040204020203" pitchFamily="34" charset="0"/>
            </a:endParaRPr>
          </a:p>
          <a:p>
            <a:pPr algn="r" rtl="0" fontAlgn="base"/>
            <a:endParaRPr lang="fa-IR" sz="2400" b="0" i="0" u="none" strike="noStrike" dirty="0">
              <a:effectLst/>
              <a:latin typeface="Segoe UI" panose="020B0502040204020203" pitchFamily="34" charset="0"/>
            </a:endParaRPr>
          </a:p>
          <a:p>
            <a:pPr algn="r" rtl="0" fontAlgn="base"/>
            <a:r>
              <a:rPr lang="fa-IR" sz="2800" b="0" i="0" u="none" strike="noStrike" dirty="0">
                <a:effectLst/>
                <a:latin typeface="Segoe UI" panose="020B0502040204020203" pitchFamily="34" charset="0"/>
              </a:rPr>
              <a:t>نظر شما در مورد ویدیو چیست؟</a:t>
            </a:r>
          </a:p>
          <a:p>
            <a:pPr algn="r" rtl="0" fontAlgn="base"/>
            <a:r>
              <a:rPr lang="fa-IR" sz="2800" b="0" i="0" u="none" strike="noStrike" dirty="0">
                <a:effectLst/>
                <a:latin typeface="Segoe UI" panose="020B0502040204020203" pitchFamily="34" charset="0"/>
              </a:rPr>
              <a:t>واکنش اولیه شما به تمرین تامل چیست؟</a:t>
            </a:r>
          </a:p>
          <a:p>
            <a:pPr algn="r" rtl="0" fontAlgn="base"/>
            <a:r>
              <a:rPr lang="fa-IR" sz="2800" b="0" i="0" u="none" strike="noStrike" dirty="0">
                <a:effectLst/>
                <a:latin typeface="Segoe UI" panose="020B0502040204020203" pitchFamily="34" charset="0"/>
              </a:rPr>
              <a:t>آیا شما را هیجان زده می کند، می ترساند یا باعث خستگی شما می شود؟</a:t>
            </a:r>
          </a:p>
          <a:p>
            <a:br>
              <a:rPr lang="fa-IR" sz="2800" dirty="0"/>
            </a:br>
            <a:endParaRPr lang="en-GB" sz="2600" b="0" i="0" u="none" strike="noStrike" dirty="0">
              <a:effectLst/>
              <a:latin typeface="Arial" panose="020B0604020202020204" pitchFamily="34" charset="0"/>
            </a:endParaRPr>
          </a:p>
          <a:p>
            <a:br>
              <a:rPr lang="fa-IR" sz="2800" dirty="0"/>
            </a:br>
            <a:r>
              <a:rPr lang="fa-IR" sz="28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  <a:t> </a:t>
            </a:r>
          </a:p>
          <a:p>
            <a:br>
              <a:rPr lang="fa-IR" sz="2800" dirty="0"/>
            </a:b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724126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424248" y="214184"/>
            <a:ext cx="5497581" cy="61093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300" b="1" dirty="0"/>
              <a:t>In a small group of 4-5 people, discuss these questions:</a:t>
            </a:r>
          </a:p>
          <a:p>
            <a:pPr fontAlgn="base"/>
            <a:endParaRPr lang="en-GB" sz="2300" dirty="0"/>
          </a:p>
          <a:p>
            <a:pPr fontAlgn="base"/>
            <a:r>
              <a:rPr lang="en-GB" sz="2300" b="1" dirty="0"/>
              <a:t>“It’s not how much we do but how much love we put into the actions that we do.” </a:t>
            </a:r>
            <a:r>
              <a:rPr lang="en-GB" sz="2300" b="1" i="1" dirty="0"/>
              <a:t>Mother Teresa</a:t>
            </a:r>
          </a:p>
          <a:p>
            <a:pPr fontAlgn="base"/>
            <a:endParaRPr lang="en-GB" sz="2300" b="1" dirty="0"/>
          </a:p>
          <a:p>
            <a:pPr fontAlgn="base"/>
            <a:r>
              <a:rPr lang="en-GB" sz="2300" dirty="0"/>
              <a:t>Q. 1 How does this quote from Mother Teresa challenge our ideas about the way we value practical love and working for a just society?</a:t>
            </a:r>
          </a:p>
          <a:p>
            <a:pPr fontAlgn="base"/>
            <a:endParaRPr lang="en-GB" sz="2300" dirty="0"/>
          </a:p>
          <a:p>
            <a:pPr fontAlgn="base"/>
            <a:r>
              <a:rPr lang="en-GB" sz="2300" dirty="0"/>
              <a:t>Q. 2 It can be difficult to make time to pause and contemplate God. What rhythms could you put in place to grow this type of prayer in your life?</a:t>
            </a:r>
            <a:endParaRPr lang="en-GB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50BAE-1538-3FD1-B1FE-64D8F387253E}"/>
              </a:ext>
            </a:extLst>
          </p:cNvPr>
          <p:cNvSpPr txBox="1"/>
          <p:nvPr/>
        </p:nvSpPr>
        <p:spPr>
          <a:xfrm>
            <a:off x="5751443" y="269342"/>
            <a:ext cx="6116339" cy="935640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 fontAlgn="base"/>
            <a:r>
              <a:rPr lang="fa-IR" sz="2600" b="1" i="0" u="none" strike="noStrike" dirty="0">
                <a:effectLst/>
                <a:latin typeface="Arial" panose="020B0604020202020204" pitchFamily="34" charset="0"/>
              </a:rPr>
              <a:t>در یک گروه کوچک ۴ تا ۵ نفره، این سؤالات را مطرح کنید</a:t>
            </a:r>
            <a:r>
              <a:rPr lang="fa-IR" sz="2600" b="0" i="0" u="none" strike="noStrike" dirty="0">
                <a:effectLst/>
                <a:latin typeface="Arial" panose="020B0604020202020204" pitchFamily="34" charset="0"/>
              </a:rPr>
              <a:t>:</a:t>
            </a:r>
            <a:endParaRPr lang="en-GB" sz="2600" b="0" i="0" u="none" strike="noStrike" dirty="0">
              <a:effectLst/>
              <a:latin typeface="Arial" panose="020B0604020202020204" pitchFamily="34" charset="0"/>
            </a:endParaRPr>
          </a:p>
          <a:p>
            <a:pPr algn="r" rtl="0" fontAlgn="base"/>
            <a:r>
              <a:rPr lang="fa-IR" sz="2800" b="0" i="0" u="none" strike="noStrike" dirty="0">
                <a:solidFill>
                  <a:srgbClr val="242424"/>
                </a:solidFill>
                <a:effectLst/>
                <a:latin typeface="Segoe UI" panose="020B0502040204020203" pitchFamily="34" charset="0"/>
              </a:rPr>
              <a:t> </a:t>
            </a:r>
          </a:p>
          <a:p>
            <a:pPr algn="r" rtl="0" fontAlgn="base"/>
            <a:r>
              <a:rPr lang="fa-IR" sz="2600" b="1" i="0" u="none" strike="noStrike" dirty="0">
                <a:effectLst/>
                <a:latin typeface="Segoe UI" panose="020B0502040204020203" pitchFamily="34" charset="0"/>
              </a:rPr>
              <a:t>"مهم نیست که کاری را چقدر انجام می دهیم، بلکه میزان عشقی که در آن به </a:t>
            </a:r>
            <a:r>
              <a:rPr lang="fa-IR" sz="2600" b="1" i="0" u="none" strike="noStrike" dirty="0" err="1">
                <a:effectLst/>
                <a:latin typeface="Segoe UI" panose="020B0502040204020203" pitchFamily="34" charset="0"/>
              </a:rPr>
              <a:t>کارمی</a:t>
            </a:r>
            <a:r>
              <a:rPr lang="fa-IR" sz="2600" b="1" i="0" u="none" strike="noStrike" dirty="0">
                <a:effectLst/>
                <a:latin typeface="Segoe UI" panose="020B0502040204020203" pitchFamily="34" charset="0"/>
              </a:rPr>
              <a:t> بریم، اهمیت دارد." </a:t>
            </a:r>
            <a:r>
              <a:rPr lang="fa-IR" sz="2600" b="1" i="1" u="none" strike="noStrike" dirty="0">
                <a:effectLst/>
                <a:latin typeface="Segoe UI" panose="020B0502040204020203" pitchFamily="34" charset="0"/>
              </a:rPr>
              <a:t>مادر </a:t>
            </a:r>
            <a:r>
              <a:rPr lang="fa-IR" sz="2600" b="1" i="1" u="none" strike="noStrike" dirty="0" err="1">
                <a:effectLst/>
                <a:latin typeface="Segoe UI" panose="020B0502040204020203" pitchFamily="34" charset="0"/>
              </a:rPr>
              <a:t>ترزا</a:t>
            </a:r>
            <a:endParaRPr lang="fa-IR" sz="2600" b="0" i="0" u="none" strike="noStrike" dirty="0">
              <a:effectLst/>
              <a:latin typeface="Segoe UI" panose="020B0502040204020203" pitchFamily="34" charset="0"/>
            </a:endParaRPr>
          </a:p>
          <a:p>
            <a:pPr algn="r" rtl="0" fontAlgn="base"/>
            <a:r>
              <a:rPr lang="fa-IR" sz="2600" b="0" i="0" u="none" strike="noStrike" dirty="0">
                <a:effectLst/>
                <a:latin typeface="Segoe UI" panose="020B0502040204020203" pitchFamily="34" charset="0"/>
              </a:rPr>
              <a:t> </a:t>
            </a:r>
          </a:p>
          <a:p>
            <a:pPr algn="r" rtl="0" fontAlgn="base"/>
            <a:r>
              <a:rPr lang="fa-IR" sz="2600" b="0" i="0" u="none" strike="noStrike" dirty="0">
                <a:effectLst/>
                <a:latin typeface="Segoe UI" panose="020B0502040204020203" pitchFamily="34" charset="0"/>
              </a:rPr>
              <a:t>سوال ۱ - این نقل قول از مادر </a:t>
            </a:r>
            <a:r>
              <a:rPr lang="fa-IR" sz="2600" b="0" i="0" u="none" strike="noStrike" dirty="0" err="1">
                <a:effectLst/>
                <a:latin typeface="Segoe UI" panose="020B0502040204020203" pitchFamily="34" charset="0"/>
              </a:rPr>
              <a:t>ترزا</a:t>
            </a:r>
            <a:r>
              <a:rPr lang="fa-IR" sz="2600" b="0" i="0" u="none" strike="noStrike" dirty="0">
                <a:effectLst/>
                <a:latin typeface="Segoe UI" panose="020B0502040204020203" pitchFamily="34" charset="0"/>
              </a:rPr>
              <a:t> چگونه ایده های ما را در مورد روشی که برای اعمال عشق در عمل و فعالیت برای تحقق یک جامعه عادلانه بکار می بریم را به چالش می کشد؟</a:t>
            </a:r>
          </a:p>
          <a:p>
            <a:pPr algn="r" rtl="0" fontAlgn="base"/>
            <a:r>
              <a:rPr lang="fa-IR" sz="2600" b="0" i="0" u="none" strike="noStrike" dirty="0">
                <a:effectLst/>
                <a:latin typeface="Segoe UI" panose="020B0502040204020203" pitchFamily="34" charset="0"/>
              </a:rPr>
              <a:t> </a:t>
            </a:r>
          </a:p>
          <a:p>
            <a:pPr algn="r" rtl="0" fontAlgn="base"/>
            <a:r>
              <a:rPr lang="fa-IR" sz="2600" b="0" i="0" u="none" strike="noStrike" dirty="0">
                <a:effectLst/>
                <a:latin typeface="Segoe UI" panose="020B0502040204020203" pitchFamily="34" charset="0"/>
              </a:rPr>
              <a:t>سوال ۲ - ممکن است وقت گذاشتن برای مکث و تأمل در خداوند دشوار باشد. چه روش </a:t>
            </a:r>
            <a:r>
              <a:rPr lang="fa-IR" sz="2600" b="0" i="0" u="none" strike="noStrike" dirty="0" err="1">
                <a:effectLst/>
                <a:latin typeface="Segoe UI" panose="020B0502040204020203" pitchFamily="34" charset="0"/>
              </a:rPr>
              <a:t>هایی</a:t>
            </a:r>
            <a:r>
              <a:rPr lang="fa-IR" sz="2600" b="0" i="0" u="none" strike="noStrike" dirty="0">
                <a:effectLst/>
                <a:latin typeface="Segoe UI" panose="020B0502040204020203" pitchFamily="34" charset="0"/>
              </a:rPr>
              <a:t> را می توانید برای رشد در این نوع دعا در زندگی خود بکار </a:t>
            </a:r>
            <a:r>
              <a:rPr lang="fa-IR" sz="2600" b="0" i="0" u="none" strike="noStrike" dirty="0" err="1">
                <a:effectLst/>
                <a:latin typeface="Segoe UI" panose="020B0502040204020203" pitchFamily="34" charset="0"/>
              </a:rPr>
              <a:t>گیرید</a:t>
            </a:r>
            <a:r>
              <a:rPr lang="fa-IR" sz="2600" b="0" i="0" u="none" strike="noStrike" dirty="0">
                <a:effectLst/>
                <a:latin typeface="Segoe UI" panose="020B0502040204020203" pitchFamily="34" charset="0"/>
              </a:rPr>
              <a:t>؟</a:t>
            </a:r>
          </a:p>
          <a:p>
            <a:br>
              <a:rPr lang="fa-IR" sz="2800" dirty="0"/>
            </a:br>
            <a:endParaRPr lang="fa-IR" sz="2600" b="0" i="0" u="none" strike="noStrike" dirty="0">
              <a:effectLst/>
              <a:latin typeface="Arial" panose="020B0604020202020204" pitchFamily="34" charset="0"/>
            </a:endParaRPr>
          </a:p>
          <a:p>
            <a:endParaRPr lang="fa-IR" sz="2600" b="0" i="0" u="none" strike="noStrike" dirty="0">
              <a:effectLst/>
              <a:latin typeface="Arial" panose="020B0604020202020204" pitchFamily="34" charset="0"/>
            </a:endParaRPr>
          </a:p>
          <a:p>
            <a:pPr algn="l" rtl="0"/>
            <a:br>
              <a:rPr lang="fa-IR" sz="2600" b="0" i="0" u="none" strike="noStrike" dirty="0">
                <a:solidFill>
                  <a:srgbClr val="222222"/>
                </a:solidFill>
                <a:effectLst/>
                <a:latin typeface="Arial" panose="020B0604020202020204" pitchFamily="34" charset="0"/>
              </a:rPr>
            </a:br>
            <a:endParaRPr lang="fa-IR" sz="2600" b="0" i="0" u="none" strike="noStrike" dirty="0">
              <a:solidFill>
                <a:srgbClr val="222222"/>
              </a:solidFill>
              <a:effectLst/>
              <a:latin typeface="Arial" panose="020B0604020202020204" pitchFamily="34" charset="0"/>
            </a:endParaRPr>
          </a:p>
          <a:p>
            <a:br>
              <a:rPr lang="fa-IR" sz="2600" dirty="0"/>
            </a:br>
            <a:br>
              <a:rPr lang="fa-IR" sz="2600" dirty="0"/>
            </a:b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431042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031F092F-C468-484D-8713-97959BF5E19E}"/>
              </a:ext>
            </a:extLst>
          </p:cNvPr>
          <p:cNvSpPr txBox="1"/>
          <p:nvPr/>
        </p:nvSpPr>
        <p:spPr>
          <a:xfrm>
            <a:off x="324217" y="151180"/>
            <a:ext cx="5232521" cy="6586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GB" sz="2400" b="1" dirty="0"/>
              <a:t>Pray together in your group:</a:t>
            </a:r>
          </a:p>
          <a:p>
            <a:pPr fontAlgn="base"/>
            <a:endParaRPr lang="en-GB" dirty="0"/>
          </a:p>
          <a:p>
            <a:pPr fontAlgn="base"/>
            <a:r>
              <a:rPr lang="en-GB" sz="2000" b="1" dirty="0"/>
              <a:t>As a group, stop to practise contemplation.</a:t>
            </a:r>
          </a:p>
          <a:p>
            <a:pPr fontAlgn="base"/>
            <a:endParaRPr lang="en-GB" sz="2000" b="1" dirty="0"/>
          </a:p>
          <a:p>
            <a:pPr fontAlgn="base"/>
            <a:r>
              <a:rPr lang="en-GB" sz="2000" b="1" dirty="0"/>
              <a:t>“We are seeking to focus our minds fully on Jesus”. </a:t>
            </a:r>
          </a:p>
          <a:p>
            <a:pPr fontAlgn="base"/>
            <a:endParaRPr lang="en-GB" sz="2000" b="1" dirty="0"/>
          </a:p>
          <a:p>
            <a:pPr fontAlgn="base"/>
            <a:r>
              <a:rPr lang="en-GB" sz="2000" dirty="0"/>
              <a:t>Encourage everyone in your group to sit quietly and comfortably and take time to be still. 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dirty="0"/>
              <a:t>You can make use of any of these resources to help you focus.</a:t>
            </a:r>
          </a:p>
          <a:p>
            <a:pPr fontAlgn="base"/>
            <a:endParaRPr lang="en-GB" sz="2000" dirty="0"/>
          </a:p>
          <a:p>
            <a:pPr fontAlgn="base"/>
            <a:r>
              <a:rPr lang="en-GB" sz="2000" dirty="0"/>
              <a:t>- Psalm 19 resource</a:t>
            </a:r>
          </a:p>
          <a:p>
            <a:pPr fontAlgn="base"/>
            <a:r>
              <a:rPr lang="en-GB" sz="2000" dirty="0"/>
              <a:t>- Light a candle</a:t>
            </a:r>
          </a:p>
          <a:p>
            <a:pPr fontAlgn="base"/>
            <a:r>
              <a:rPr lang="en-GB" sz="2000" dirty="0"/>
              <a:t>- Focus on the picture.</a:t>
            </a:r>
          </a:p>
          <a:p>
            <a:pPr marL="285750" indent="-285750" fontAlgn="base">
              <a:buFontTx/>
              <a:buChar char="-"/>
            </a:pPr>
            <a:endParaRPr lang="en-GB" sz="2000" dirty="0"/>
          </a:p>
          <a:p>
            <a:pPr fontAlgn="base"/>
            <a:r>
              <a:rPr lang="en-GB" sz="2000" dirty="0"/>
              <a:t>After 5 minutes, share your experience with others in the group.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B50BAE-1538-3FD1-B1FE-64D8F387253E}"/>
              </a:ext>
            </a:extLst>
          </p:cNvPr>
          <p:cNvSpPr txBox="1"/>
          <p:nvPr/>
        </p:nvSpPr>
        <p:spPr>
          <a:xfrm>
            <a:off x="6095998" y="259394"/>
            <a:ext cx="5771785" cy="8125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0" fontAlgn="base"/>
            <a:r>
              <a:rPr lang="fa-IR" sz="2600" b="1" dirty="0">
                <a:effectLst/>
                <a:latin typeface="Century Gothic" panose="020B0502020202020204" pitchFamily="34" charset="0"/>
              </a:rPr>
              <a:t>با هم و دست جمعی در گروه خود دعا کنید:</a:t>
            </a:r>
            <a:br>
              <a:rPr lang="fa-IR" sz="2600" b="0" i="0" u="none" strike="noStrike" dirty="0">
                <a:solidFill>
                  <a:srgbClr val="242424"/>
                </a:solidFill>
                <a:effectLst/>
                <a:latin typeface="inherit"/>
              </a:rPr>
            </a:br>
            <a:endParaRPr lang="fa-IR" sz="2600" b="0" i="0" u="none" strike="noStrike" dirty="0">
              <a:effectLst/>
              <a:latin typeface="inherit"/>
            </a:endParaRP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r>
              <a:rPr lang="fa-IR" sz="2400" b="1" i="0" u="none" strike="noStrike" dirty="0">
                <a:effectLst/>
                <a:latin typeface="inherit"/>
              </a:rPr>
              <a:t>به عنوان یک گروه، کمی مکث می کنیم تا روش </a:t>
            </a:r>
            <a:r>
              <a:rPr lang="fa-IR" sz="2400" b="1" i="0" u="none" strike="noStrike" dirty="0" err="1">
                <a:effectLst/>
                <a:latin typeface="inherit"/>
              </a:rPr>
              <a:t>تاملی</a:t>
            </a:r>
            <a:r>
              <a:rPr lang="fa-IR" sz="2400" b="1" i="0" u="none" strike="noStrike" dirty="0">
                <a:effectLst/>
                <a:latin typeface="inherit"/>
              </a:rPr>
              <a:t> را تمرین کنیم.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r>
              <a:rPr lang="fa-IR" sz="2400" b="1" i="0" u="none" strike="noStrike" dirty="0">
                <a:effectLst/>
                <a:latin typeface="inherit"/>
              </a:rPr>
              <a:t>"ما به دنبال تمرکز کامل ذهن خود به عیسی مسیح هستیم."</a:t>
            </a:r>
            <a:endParaRPr lang="fa-IR" sz="2400" b="0" i="0" u="none" strike="noStrike" dirty="0">
              <a:effectLst/>
              <a:latin typeface="inherit"/>
            </a:endParaRP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همه افراد گروه خود را تشویق کنید که در آرامش و راحت بنشینند و برای بی حرکت ماندن، مکث کنند.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اگر مایل هستید، می توانید </a:t>
            </a:r>
            <a:r>
              <a:rPr lang="fa-IR" sz="2400" b="0" i="0" u="none" strike="noStrike" dirty="0" err="1">
                <a:effectLst/>
                <a:latin typeface="inherit"/>
              </a:rPr>
              <a:t>مزمور</a:t>
            </a:r>
            <a:r>
              <a:rPr lang="fa-IR" sz="2400" b="0" i="0" u="none" strike="noStrike" dirty="0">
                <a:effectLst/>
                <a:latin typeface="inherit"/>
              </a:rPr>
              <a:t> ۱۹ را خوانده و ویدئویی با مناظر زیبایی </a:t>
            </a:r>
            <a:r>
              <a:rPr lang="fa-IR" sz="2400" b="0" i="0" u="none" strike="noStrike" dirty="0" err="1">
                <a:effectLst/>
                <a:latin typeface="inherit"/>
              </a:rPr>
              <a:t>ازطبیعت</a:t>
            </a:r>
            <a:r>
              <a:rPr lang="fa-IR" sz="2400" b="0" i="0" u="none" strike="noStrike" dirty="0">
                <a:effectLst/>
                <a:latin typeface="inherit"/>
              </a:rPr>
              <a:t> مشاهده فرمایید.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 </a:t>
            </a:r>
          </a:p>
          <a:p>
            <a:pPr algn="r" rtl="0" fontAlgn="base"/>
            <a:r>
              <a:rPr lang="fa-IR" sz="2400" b="0" i="0" u="none" strike="noStrike" dirty="0">
                <a:effectLst/>
                <a:latin typeface="inherit"/>
              </a:rPr>
              <a:t>پس از ۵ دقیقه، می توانید تجربه خود را با دیگران در گروه خود به اشتراک بگذارید</a:t>
            </a:r>
            <a:r>
              <a:rPr lang="fa-IR" sz="2400" b="0" i="0" u="none" strike="noStrike" dirty="0">
                <a:solidFill>
                  <a:srgbClr val="242424"/>
                </a:solidFill>
                <a:effectLst/>
                <a:latin typeface="inherit"/>
              </a:rPr>
              <a:t>.</a:t>
            </a:r>
          </a:p>
          <a:p>
            <a:br>
              <a:rPr lang="fa-IR" sz="2400" dirty="0"/>
            </a:br>
            <a:endParaRPr lang="en-GB" sz="2400" b="1" dirty="0">
              <a:effectLst/>
              <a:latin typeface="Century Gothic" panose="020B0502020202020204" pitchFamily="34" charset="0"/>
            </a:endParaRPr>
          </a:p>
          <a:p>
            <a:pPr algn="r" rtl="1"/>
            <a:endParaRPr lang="fa-IR" sz="2400" b="1" dirty="0">
              <a:effectLst/>
              <a:latin typeface="Century Gothic" panose="020B0502020202020204" pitchFamily="34" charset="0"/>
            </a:endParaRPr>
          </a:p>
          <a:p>
            <a:pPr algn="r" rtl="0"/>
            <a:r>
              <a:rPr lang="fa-IR" sz="1900" dirty="0">
                <a:effectLst/>
                <a:latin typeface="Century Gothic" panose="020B0502020202020204" pitchFamily="34" charset="0"/>
              </a:rPr>
              <a:t> </a:t>
            </a:r>
          </a:p>
          <a:p>
            <a:pPr algn="l" rtl="1"/>
            <a:endParaRPr lang="fa-IR" sz="1900" b="0" i="0" u="none" strike="noStrike" dirty="0"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556011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681</TotalTime>
  <Words>769</Words>
  <Application>Microsoft Macintosh PowerPoint</Application>
  <PresentationFormat>Widescreen</PresentationFormat>
  <Paragraphs>109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inherit</vt:lpstr>
      <vt:lpstr>Segoe UI</vt:lpstr>
      <vt:lpstr>Wingdings 3</vt:lpstr>
      <vt:lpstr>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Emma Lowth</dc:creator>
  <cp:lastModifiedBy>Sepi Black</cp:lastModifiedBy>
  <cp:revision>39</cp:revision>
  <dcterms:created xsi:type="dcterms:W3CDTF">2024-09-25T16:04:54Z</dcterms:created>
  <dcterms:modified xsi:type="dcterms:W3CDTF">2024-11-13T15:46:06Z</dcterms:modified>
</cp:coreProperties>
</file>