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9"/>
  </p:notesMasterIdLst>
  <p:sldIdLst>
    <p:sldId id="262" r:id="rId2"/>
    <p:sldId id="256" r:id="rId3"/>
    <p:sldId id="263" r:id="rId4"/>
    <p:sldId id="266" r:id="rId5"/>
    <p:sldId id="257" r:id="rId6"/>
    <p:sldId id="258"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88318"/>
  </p:normalViewPr>
  <p:slideViewPr>
    <p:cSldViewPr snapToGrid="0">
      <p:cViewPr>
        <p:scale>
          <a:sx n="57" d="100"/>
          <a:sy n="57" d="100"/>
        </p:scale>
        <p:origin x="2696" y="10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FD9E4C-E041-44A8-9081-8DC470E687D3}" type="datetimeFigureOut">
              <a:rPr lang="en-GB" smtClean="0"/>
              <a:t>06/11/2024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54D03D-47A4-4EAA-8E2E-643ED0AEC7BA}" type="slidenum">
              <a:rPr lang="en-GB" smtClean="0"/>
              <a:t>‹#›</a:t>
            </a:fld>
            <a:endParaRPr lang="en-GB"/>
          </a:p>
        </p:txBody>
      </p:sp>
    </p:spTree>
    <p:extLst>
      <p:ext uri="{BB962C8B-B14F-4D97-AF65-F5344CB8AC3E}">
        <p14:creationId xmlns:p14="http://schemas.microsoft.com/office/powerpoint/2010/main" val="26890484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454D03D-47A4-4EAA-8E2E-643ED0AEC7BA}" type="slidenum">
              <a:rPr lang="en-GB" smtClean="0"/>
              <a:t>6</a:t>
            </a:fld>
            <a:endParaRPr lang="en-GB"/>
          </a:p>
        </p:txBody>
      </p:sp>
    </p:spTree>
    <p:extLst>
      <p:ext uri="{BB962C8B-B14F-4D97-AF65-F5344CB8AC3E}">
        <p14:creationId xmlns:p14="http://schemas.microsoft.com/office/powerpoint/2010/main" val="41959893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978695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06/11/2024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075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44404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55466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6760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229850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259096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56907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63162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2675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87894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21973-54CE-49CF-A0C3-A26C0670BCBA}" type="datetimeFigureOut">
              <a:rPr lang="en-GB" smtClean="0"/>
              <a:t>06/11/2024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65621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21973-54CE-49CF-A0C3-A26C0670BCBA}" type="datetimeFigureOut">
              <a:rPr lang="en-GB" smtClean="0"/>
              <a:t>06/11/2024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40108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1611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210086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19621973-54CE-49CF-A0C3-A26C0670BCBA}" type="datetimeFigureOut">
              <a:rPr lang="en-GB" smtClean="0"/>
              <a:t>06/11/2024</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639127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06/11/2024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42231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9621973-54CE-49CF-A0C3-A26C0670BCBA}" type="datetimeFigureOut">
              <a:rPr lang="en-GB" smtClean="0"/>
              <a:t>06/11/2024</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67451B-5783-47D5-AC83-4EF759264402}" type="slidenum">
              <a:rPr lang="en-GB" smtClean="0"/>
              <a:t>‹#›</a:t>
            </a:fld>
            <a:endParaRPr lang="en-GB"/>
          </a:p>
        </p:txBody>
      </p:sp>
    </p:spTree>
    <p:extLst>
      <p:ext uri="{BB962C8B-B14F-4D97-AF65-F5344CB8AC3E}">
        <p14:creationId xmlns:p14="http://schemas.microsoft.com/office/powerpoint/2010/main" val="373620519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823912" y="1012954"/>
            <a:ext cx="4325030" cy="4832092"/>
          </a:xfrm>
          <a:prstGeom prst="rect">
            <a:avLst/>
          </a:prstGeom>
          <a:noFill/>
        </p:spPr>
        <p:txBody>
          <a:bodyPr wrap="square" rtlCol="0">
            <a:spAutoFit/>
          </a:bodyPr>
          <a:lstStyle/>
          <a:p>
            <a:pPr fontAlgn="base"/>
            <a:r>
              <a:rPr lang="en-GB" sz="3200" b="1" dirty="0"/>
              <a:t>Icebreaker Questions </a:t>
            </a:r>
          </a:p>
          <a:p>
            <a:pPr fontAlgn="base"/>
            <a:endParaRPr lang="en-GB" sz="4000" b="1" dirty="0"/>
          </a:p>
          <a:p>
            <a:pPr fontAlgn="base"/>
            <a:endParaRPr lang="en-GB" b="1" dirty="0"/>
          </a:p>
          <a:p>
            <a:pPr fontAlgn="base"/>
            <a:r>
              <a:rPr lang="en-GB" sz="2400" dirty="0"/>
              <a:t>1) Do you prefer mountains or beaches?</a:t>
            </a:r>
          </a:p>
          <a:p>
            <a:pPr fontAlgn="base"/>
            <a:r>
              <a:rPr lang="en-GB" sz="2400" dirty="0"/>
              <a:t>2) What is your favourite food?</a:t>
            </a:r>
          </a:p>
          <a:p>
            <a:pPr fontAlgn="base"/>
            <a:r>
              <a:rPr lang="en-GB" sz="2400" dirty="0"/>
              <a:t>3) What piece of advice would you give to your 16 year old self?</a:t>
            </a:r>
            <a:endParaRPr lang="en-GB" dirty="0"/>
          </a:p>
          <a:p>
            <a:endParaRPr lang="en-GB" dirty="0"/>
          </a:p>
        </p:txBody>
      </p:sp>
      <p:sp>
        <p:nvSpPr>
          <p:cNvPr id="3" name="TextBox 2">
            <a:extLst>
              <a:ext uri="{FF2B5EF4-FFF2-40B4-BE49-F238E27FC236}">
                <a16:creationId xmlns:a16="http://schemas.microsoft.com/office/drawing/2014/main" id="{FA5ED8DB-6795-DD09-36AC-A4D0F13E2047}"/>
              </a:ext>
            </a:extLst>
          </p:cNvPr>
          <p:cNvSpPr txBox="1"/>
          <p:nvPr/>
        </p:nvSpPr>
        <p:spPr>
          <a:xfrm>
            <a:off x="6556917" y="1201452"/>
            <a:ext cx="5016232" cy="4955203"/>
          </a:xfrm>
          <a:prstGeom prst="rect">
            <a:avLst/>
          </a:prstGeom>
          <a:noFill/>
        </p:spPr>
        <p:txBody>
          <a:bodyPr wrap="square" rtlCol="0">
            <a:spAutoFit/>
          </a:bodyPr>
          <a:lstStyle/>
          <a:p>
            <a:pPr algn="r"/>
            <a:r>
              <a:rPr lang="fa-IR" sz="3200" b="1" dirty="0">
                <a:latin typeface="Arial" panose="020B0604020202020204" pitchFamily="34" charset="0"/>
              </a:rPr>
              <a:t>سوالاتی برای گرمی محفل و گرمی بین افراد</a:t>
            </a:r>
            <a:endParaRPr lang="fa-IR" sz="3200" dirty="0">
              <a:latin typeface="Arial" panose="020B0604020202020204" pitchFamily="34" charset="0"/>
            </a:endParaRPr>
          </a:p>
          <a:p>
            <a:pPr algn="r"/>
            <a:endParaRPr lang="en-GB" sz="2800" dirty="0">
              <a:latin typeface="inherit"/>
            </a:endParaRPr>
          </a:p>
          <a:p>
            <a:pPr algn="r"/>
            <a:r>
              <a:rPr lang="fa-IR" sz="2800" dirty="0">
                <a:effectLst/>
                <a:latin typeface="inherit"/>
              </a:rPr>
              <a:t>۱- برای تفریح و تفرج کوه ها را</a:t>
            </a:r>
            <a:endParaRPr lang="en-GB" sz="2800" dirty="0">
              <a:effectLst/>
              <a:latin typeface="inherit"/>
            </a:endParaRPr>
          </a:p>
          <a:p>
            <a:pPr algn="r"/>
            <a:r>
              <a:rPr lang="fa-IR" sz="2800" dirty="0">
                <a:effectLst/>
                <a:latin typeface="inherit"/>
              </a:rPr>
              <a:t> ترجیح می دهید یا دوست دارید به سواحل دریا بروید ؟</a:t>
            </a:r>
          </a:p>
          <a:p>
            <a:pPr algn="r" rtl="1" fontAlgn="base"/>
            <a:r>
              <a:rPr lang="fa-IR" sz="2800" dirty="0">
                <a:effectLst/>
                <a:latin typeface="inherit"/>
              </a:rPr>
              <a:t>۲-  غذای مورد علاقه شما چیست؟</a:t>
            </a:r>
          </a:p>
          <a:p>
            <a:pPr algn="r" rtl="1" fontAlgn="base"/>
            <a:r>
              <a:rPr lang="fa-IR" sz="2800" dirty="0">
                <a:effectLst/>
                <a:latin typeface="inherit"/>
              </a:rPr>
              <a:t>۳- چه توصیه ای به </a:t>
            </a:r>
            <a:r>
              <a:rPr lang="fa-IR" sz="2800" b="0" i="0" u="none" strike="noStrike" dirty="0">
                <a:effectLst/>
                <a:latin typeface="Segoe UI" panose="020B0502040204020203" pitchFamily="34" charset="0"/>
              </a:rPr>
              <a:t>خود </a:t>
            </a:r>
            <a:r>
              <a:rPr lang="fa-IR" sz="2800" dirty="0">
                <a:effectLst/>
                <a:latin typeface="inherit"/>
              </a:rPr>
              <a:t>۱۶ ساله می کنید؟</a:t>
            </a:r>
          </a:p>
          <a:p>
            <a:br>
              <a:rPr lang="fa-IR" sz="2800" dirty="0"/>
            </a:br>
            <a:endParaRPr lang="en-US" sz="2800" dirty="0"/>
          </a:p>
        </p:txBody>
      </p:sp>
    </p:spTree>
    <p:extLst>
      <p:ext uri="{BB962C8B-B14F-4D97-AF65-F5344CB8AC3E}">
        <p14:creationId xmlns:p14="http://schemas.microsoft.com/office/powerpoint/2010/main" val="304924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919989" y="553752"/>
            <a:ext cx="9934575" cy="2339102"/>
          </a:xfrm>
          <a:prstGeom prst="rect">
            <a:avLst/>
          </a:prstGeom>
          <a:noFill/>
        </p:spPr>
        <p:txBody>
          <a:bodyPr wrap="square" rtlCol="0">
            <a:spAutoFit/>
          </a:bodyPr>
          <a:lstStyle/>
          <a:p>
            <a:pPr fontAlgn="base"/>
            <a:r>
              <a:rPr lang="en-GB" sz="3200" b="1" dirty="0"/>
              <a:t>Session 5 – Unanswered Prayer</a:t>
            </a:r>
          </a:p>
          <a:p>
            <a:pPr fontAlgn="base"/>
            <a:endParaRPr lang="en-GB" b="1" dirty="0"/>
          </a:p>
          <a:p>
            <a:pPr fontAlgn="base"/>
            <a:r>
              <a:rPr lang="en-GB" sz="2400" b="1" dirty="0"/>
              <a:t>“Your will be done” – Matthew 6:11 </a:t>
            </a:r>
          </a:p>
          <a:p>
            <a:pPr fontAlgn="base"/>
            <a:endParaRPr lang="en-GB" sz="2400" dirty="0"/>
          </a:p>
          <a:p>
            <a:r>
              <a:rPr lang="en-GB" sz="2400" dirty="0"/>
              <a:t>In this session we’ll be tackling the challenges and realities when our prayers aren’t answered.</a:t>
            </a:r>
          </a:p>
        </p:txBody>
      </p:sp>
      <p:sp>
        <p:nvSpPr>
          <p:cNvPr id="3" name="TextBox 2">
            <a:extLst>
              <a:ext uri="{FF2B5EF4-FFF2-40B4-BE49-F238E27FC236}">
                <a16:creationId xmlns:a16="http://schemas.microsoft.com/office/drawing/2014/main" id="{D502935D-7618-B5AF-D5B2-6E56E9D83421}"/>
              </a:ext>
            </a:extLst>
          </p:cNvPr>
          <p:cNvSpPr txBox="1"/>
          <p:nvPr/>
        </p:nvSpPr>
        <p:spPr>
          <a:xfrm>
            <a:off x="710968" y="2988163"/>
            <a:ext cx="10352615" cy="4832092"/>
          </a:xfrm>
          <a:prstGeom prst="rect">
            <a:avLst/>
          </a:prstGeom>
          <a:noFill/>
        </p:spPr>
        <p:txBody>
          <a:bodyPr wrap="square">
            <a:spAutoFit/>
          </a:bodyPr>
          <a:lstStyle/>
          <a:p>
            <a:pPr algn="r" rtl="0" fontAlgn="base"/>
            <a:br>
              <a:rPr lang="fa-IR" sz="3200" b="1" dirty="0">
                <a:effectLst/>
                <a:latin typeface="inherit"/>
              </a:rPr>
            </a:br>
            <a:r>
              <a:rPr lang="fa-IR" sz="3200" b="1" dirty="0">
                <a:effectLst/>
                <a:latin typeface="inherit"/>
              </a:rPr>
              <a:t>جلسه پنجم – دعای بی اجابت</a:t>
            </a:r>
            <a:endParaRPr lang="fa-IR" sz="3200" b="0" dirty="0">
              <a:effectLst/>
              <a:latin typeface="inherit"/>
            </a:endParaRPr>
          </a:p>
          <a:p>
            <a:pPr algn="r" rtl="0" fontAlgn="base"/>
            <a:r>
              <a:rPr lang="fa-IR" sz="2400" b="0" dirty="0">
                <a:effectLst/>
                <a:latin typeface="inherit"/>
              </a:rPr>
              <a:t> </a:t>
            </a:r>
            <a:endParaRPr lang="fa-IR" sz="2800" b="0" dirty="0">
              <a:effectLst/>
              <a:latin typeface="inherit"/>
            </a:endParaRPr>
          </a:p>
          <a:p>
            <a:pPr algn="r" rtl="0" fontAlgn="base"/>
            <a:r>
              <a:rPr lang="fa-IR" sz="2800" b="0" dirty="0">
                <a:effectLst/>
                <a:latin typeface="inherit"/>
              </a:rPr>
              <a:t>"اراده تو انجام شود" - انجیل </a:t>
            </a:r>
            <a:r>
              <a:rPr lang="fa-IR" sz="2800" b="0" dirty="0" err="1">
                <a:effectLst/>
                <a:latin typeface="inherit"/>
              </a:rPr>
              <a:t>متی</a:t>
            </a:r>
            <a:r>
              <a:rPr lang="fa-IR" sz="2800" b="0" dirty="0">
                <a:effectLst/>
                <a:latin typeface="inherit"/>
              </a:rPr>
              <a:t> باب ۶ آیه ۱۱</a:t>
            </a:r>
            <a:endParaRPr lang="en-GB" sz="2800" b="0" dirty="0">
              <a:effectLst/>
              <a:latin typeface="inherit"/>
            </a:endParaRPr>
          </a:p>
          <a:p>
            <a:pPr algn="r" rtl="0" fontAlgn="base"/>
            <a:r>
              <a:rPr lang="fa-IR" sz="2800" b="0" dirty="0">
                <a:effectLst/>
                <a:latin typeface="inherit"/>
              </a:rPr>
              <a:t> </a:t>
            </a:r>
          </a:p>
          <a:p>
            <a:pPr algn="r" rtl="0" fontAlgn="base"/>
            <a:r>
              <a:rPr lang="fa-IR" sz="2800" b="0" dirty="0">
                <a:effectLst/>
                <a:latin typeface="inherit"/>
              </a:rPr>
              <a:t>در این جلسه به واقعیت و چالش ها در زمانی که </a:t>
            </a:r>
            <a:r>
              <a:rPr lang="fa-IR" sz="2800" b="0" dirty="0" err="1">
                <a:effectLst/>
                <a:latin typeface="inherit"/>
              </a:rPr>
              <a:t>دعاهایمان</a:t>
            </a:r>
            <a:r>
              <a:rPr lang="fa-IR" sz="2800" b="0" dirty="0">
                <a:effectLst/>
                <a:latin typeface="inherit"/>
              </a:rPr>
              <a:t> مستجاب </a:t>
            </a:r>
            <a:r>
              <a:rPr lang="fa-IR" sz="2800" b="0" dirty="0" err="1">
                <a:effectLst/>
                <a:latin typeface="inherit"/>
              </a:rPr>
              <a:t>نمی</a:t>
            </a:r>
            <a:r>
              <a:rPr lang="fa-IR" sz="2800" b="0" dirty="0">
                <a:effectLst/>
                <a:latin typeface="inherit"/>
              </a:rPr>
              <a:t> شود، </a:t>
            </a:r>
            <a:endParaRPr lang="en-GB" sz="2800" b="0" dirty="0">
              <a:effectLst/>
              <a:latin typeface="inherit"/>
            </a:endParaRPr>
          </a:p>
          <a:p>
            <a:pPr algn="r" rtl="0" fontAlgn="base"/>
            <a:r>
              <a:rPr lang="fa-IR" sz="2800" b="0" dirty="0">
                <a:effectLst/>
                <a:latin typeface="inherit"/>
              </a:rPr>
              <a:t>می پردازیم.</a:t>
            </a:r>
          </a:p>
          <a:p>
            <a:pPr algn="r" rtl="0"/>
            <a:r>
              <a:rPr lang="fa-IR" b="0" i="0" u="none" strike="noStrike" dirty="0">
                <a:effectLst/>
                <a:latin typeface="Arial" panose="020B0604020202020204" pitchFamily="34" charset="0"/>
              </a:rPr>
              <a:t> </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322949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05284" y="1282038"/>
            <a:ext cx="5817786" cy="4585871"/>
          </a:xfrm>
          <a:prstGeom prst="rect">
            <a:avLst/>
          </a:prstGeom>
          <a:noFill/>
        </p:spPr>
        <p:txBody>
          <a:bodyPr wrap="square" rtlCol="0">
            <a:spAutoFit/>
          </a:bodyPr>
          <a:lstStyle/>
          <a:p>
            <a:pPr fontAlgn="base"/>
            <a:r>
              <a:rPr lang="en-GB" sz="3200" b="1" dirty="0"/>
              <a:t>Summary</a:t>
            </a:r>
          </a:p>
          <a:p>
            <a:pPr fontAlgn="base"/>
            <a:endParaRPr lang="en-GB" b="1" dirty="0"/>
          </a:p>
          <a:p>
            <a:pPr fontAlgn="base"/>
            <a:endParaRPr lang="en-GB" b="1" dirty="0"/>
          </a:p>
          <a:p>
            <a:pPr marL="342900" indent="-342900" fontAlgn="base">
              <a:buFont typeface="Arial" panose="020B0604020202020204" pitchFamily="34" charset="0"/>
              <a:buChar char="•"/>
            </a:pPr>
            <a:r>
              <a:rPr lang="en-GB" sz="2400" dirty="0"/>
              <a:t>The Bible is honest about unanswered prayer – we are part of a faith that is all about wrestling.</a:t>
            </a:r>
          </a:p>
          <a:p>
            <a:pPr marL="342900" indent="-342900" fontAlgn="base">
              <a:buFont typeface="Arial" panose="020B0604020202020204" pitchFamily="34" charset="0"/>
              <a:buChar char="•"/>
            </a:pPr>
            <a:r>
              <a:rPr lang="en-GB" sz="2400" dirty="0"/>
              <a:t>Jesus knows the experience of wrestling in prayer too (Mark 14:32-36).</a:t>
            </a:r>
          </a:p>
          <a:p>
            <a:pPr marL="342900" indent="-342900" fontAlgn="base">
              <a:buFont typeface="Arial" panose="020B0604020202020204" pitchFamily="34" charset="0"/>
              <a:buChar char="•"/>
            </a:pPr>
            <a:r>
              <a:rPr lang="en-GB" sz="2400" dirty="0"/>
              <a:t>God’s world, </a:t>
            </a:r>
          </a:p>
          <a:p>
            <a:pPr marL="342900" indent="-342900" fontAlgn="base">
              <a:buFont typeface="Arial" panose="020B0604020202020204" pitchFamily="34" charset="0"/>
              <a:buChar char="•"/>
            </a:pPr>
            <a:r>
              <a:rPr lang="en-GB" sz="2400" dirty="0"/>
              <a:t>God’s war, </a:t>
            </a:r>
          </a:p>
          <a:p>
            <a:pPr marL="342900" indent="-342900" fontAlgn="base">
              <a:buFont typeface="Arial" panose="020B0604020202020204" pitchFamily="34" charset="0"/>
              <a:buChar char="•"/>
            </a:pPr>
            <a:r>
              <a:rPr lang="en-GB" sz="2400" dirty="0"/>
              <a:t>God’s will. </a:t>
            </a:r>
          </a:p>
        </p:txBody>
      </p:sp>
      <p:sp>
        <p:nvSpPr>
          <p:cNvPr id="3" name="TextBox 2">
            <a:extLst>
              <a:ext uri="{FF2B5EF4-FFF2-40B4-BE49-F238E27FC236}">
                <a16:creationId xmlns:a16="http://schemas.microsoft.com/office/drawing/2014/main" id="{D502935D-7618-B5AF-D5B2-6E56E9D83421}"/>
              </a:ext>
            </a:extLst>
          </p:cNvPr>
          <p:cNvSpPr txBox="1"/>
          <p:nvPr/>
        </p:nvSpPr>
        <p:spPr>
          <a:xfrm>
            <a:off x="6665843" y="356423"/>
            <a:ext cx="5120873" cy="7201972"/>
          </a:xfrm>
          <a:prstGeom prst="rect">
            <a:avLst/>
          </a:prstGeom>
          <a:noFill/>
        </p:spPr>
        <p:txBody>
          <a:bodyPr wrap="square">
            <a:spAutoFit/>
          </a:bodyPr>
          <a:lstStyle/>
          <a:p>
            <a:pPr algn="r" rtl="0"/>
            <a:r>
              <a:rPr lang="fa-IR" b="0" i="0" u="none" strike="noStrike" dirty="0">
                <a:effectLst/>
                <a:latin typeface="Arial" panose="020B0604020202020204" pitchFamily="34" charset="0"/>
              </a:rPr>
              <a:t> </a:t>
            </a:r>
          </a:p>
          <a:p>
            <a:pPr algn="r" rtl="0" fontAlgn="base"/>
            <a:br>
              <a:rPr lang="fa-IR" dirty="0"/>
            </a:br>
            <a:br>
              <a:rPr lang="fa-IR" sz="3200" b="1" dirty="0">
                <a:effectLst/>
                <a:latin typeface="inherit"/>
              </a:rPr>
            </a:br>
            <a:r>
              <a:rPr lang="fa-IR" sz="3200" b="1" dirty="0">
                <a:effectLst/>
                <a:latin typeface="inherit"/>
              </a:rPr>
              <a:t>چکیده</a:t>
            </a:r>
            <a:r>
              <a:rPr lang="fa-IR" sz="3200" dirty="0">
                <a:effectLst/>
                <a:latin typeface="inherit"/>
              </a:rPr>
              <a:t> </a:t>
            </a:r>
            <a:endParaRPr lang="en-GB" sz="3200" dirty="0">
              <a:effectLst/>
              <a:latin typeface="inherit"/>
            </a:endParaRPr>
          </a:p>
          <a:p>
            <a:pPr algn="r" rtl="0" fontAlgn="base"/>
            <a:endParaRPr lang="fa-IR" sz="3200" dirty="0">
              <a:effectLst/>
              <a:latin typeface="inherit"/>
            </a:endParaRPr>
          </a:p>
          <a:p>
            <a:pPr algn="r" rtl="0" fontAlgn="base"/>
            <a:r>
              <a:rPr lang="fa-IR" sz="2400" dirty="0">
                <a:effectLst/>
                <a:latin typeface="inherit"/>
              </a:rPr>
              <a:t>• کتاب مقدس در مورد دعای اجابت نشده صادق است - ما بخشی از سیستم ایمانی هستیم که کلا در مورد کشمش و تجربه است.</a:t>
            </a:r>
          </a:p>
          <a:p>
            <a:pPr algn="r" rtl="0" fontAlgn="base"/>
            <a:r>
              <a:rPr lang="fa-IR" sz="2400" dirty="0">
                <a:effectLst/>
                <a:latin typeface="inherit"/>
              </a:rPr>
              <a:t>• عیسی ( در باغ </a:t>
            </a:r>
            <a:r>
              <a:rPr lang="fa-IR" sz="2400" dirty="0" err="1">
                <a:effectLst/>
                <a:latin typeface="inherit"/>
              </a:rPr>
              <a:t>جستمانی</a:t>
            </a:r>
            <a:r>
              <a:rPr lang="fa-IR" sz="2400" dirty="0">
                <a:effectLst/>
                <a:latin typeface="inherit"/>
              </a:rPr>
              <a:t>)  کشمش در دعا را نیز تجربه کرده است (انجیل </a:t>
            </a:r>
            <a:r>
              <a:rPr lang="fa-IR" sz="2400" dirty="0" err="1">
                <a:effectLst/>
                <a:latin typeface="inherit"/>
              </a:rPr>
              <a:t>مرقس</a:t>
            </a:r>
            <a:r>
              <a:rPr lang="fa-IR" sz="2400" dirty="0">
                <a:effectLst/>
                <a:latin typeface="inherit"/>
              </a:rPr>
              <a:t> باب ۱۴ ، آیه ۳۲ تا ۳۶).</a:t>
            </a:r>
            <a:endParaRPr lang="en-GB" sz="2400" dirty="0">
              <a:effectLst/>
              <a:latin typeface="inherit"/>
            </a:endParaRPr>
          </a:p>
          <a:p>
            <a:pPr algn="r" rtl="0" fontAlgn="base"/>
            <a:endParaRPr lang="fa-IR" sz="2400" dirty="0">
              <a:effectLst/>
              <a:latin typeface="inherit"/>
            </a:endParaRPr>
          </a:p>
          <a:p>
            <a:pPr algn="r" rtl="0" fontAlgn="base"/>
            <a:r>
              <a:rPr lang="fa-IR" sz="2400" dirty="0">
                <a:effectLst/>
                <a:latin typeface="inherit"/>
              </a:rPr>
              <a:t>•دنیای خداوند،</a:t>
            </a:r>
          </a:p>
          <a:p>
            <a:pPr algn="r" rtl="0" fontAlgn="base"/>
            <a:r>
              <a:rPr lang="fa-IR" sz="2400" dirty="0">
                <a:effectLst/>
                <a:latin typeface="inherit"/>
              </a:rPr>
              <a:t>•جنگ و کشمش خداوند،</a:t>
            </a:r>
          </a:p>
          <a:p>
            <a:pPr algn="r" rtl="0" fontAlgn="base"/>
            <a:r>
              <a:rPr lang="fa-IR" sz="2400" dirty="0">
                <a:effectLst/>
                <a:latin typeface="inherit"/>
              </a:rPr>
              <a:t>• اراده خداوند.</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739591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613160" y="1544593"/>
            <a:ext cx="5482840" cy="4585871"/>
          </a:xfrm>
          <a:prstGeom prst="rect">
            <a:avLst/>
          </a:prstGeom>
          <a:noFill/>
        </p:spPr>
        <p:txBody>
          <a:bodyPr wrap="square" rtlCol="0">
            <a:spAutoFit/>
          </a:bodyPr>
          <a:lstStyle/>
          <a:p>
            <a:pPr fontAlgn="base"/>
            <a:r>
              <a:rPr lang="en-GB" sz="3200" b="1" dirty="0"/>
              <a:t>Summary 2</a:t>
            </a:r>
          </a:p>
          <a:p>
            <a:pPr fontAlgn="base"/>
            <a:endParaRPr lang="en-GB" b="1" dirty="0"/>
          </a:p>
          <a:p>
            <a:pPr fontAlgn="base"/>
            <a:endParaRPr lang="en-GB" b="1" dirty="0"/>
          </a:p>
          <a:p>
            <a:pPr marL="342900" indent="-342900" fontAlgn="base">
              <a:buFont typeface="Arial" panose="020B0604020202020204" pitchFamily="34" charset="0"/>
              <a:buChar char="•"/>
            </a:pPr>
            <a:r>
              <a:rPr lang="en-GB" sz="2400" dirty="0"/>
              <a:t>Faith says “I trust God can do this”, faithfulness says “..but even if he doesn’t, I’ll still follow Him.”  Our character often grows in these seasons, as we meet Christ in our difficulties.</a:t>
            </a:r>
          </a:p>
          <a:p>
            <a:pPr marL="342900" indent="-342900" fontAlgn="base">
              <a:buFont typeface="Arial" panose="020B0604020202020204" pitchFamily="34" charset="0"/>
              <a:buChar char="•"/>
            </a:pPr>
            <a:r>
              <a:rPr lang="en-GB" sz="2400" dirty="0"/>
              <a:t>God’s silence is not the same as his absence: we can ask God “where are you in this?”</a:t>
            </a:r>
            <a:endParaRPr lang="en-GB" sz="2400" b="1" dirty="0"/>
          </a:p>
        </p:txBody>
      </p:sp>
      <p:sp>
        <p:nvSpPr>
          <p:cNvPr id="3" name="TextBox 2">
            <a:extLst>
              <a:ext uri="{FF2B5EF4-FFF2-40B4-BE49-F238E27FC236}">
                <a16:creationId xmlns:a16="http://schemas.microsoft.com/office/drawing/2014/main" id="{D502935D-7618-B5AF-D5B2-6E56E9D83421}"/>
              </a:ext>
            </a:extLst>
          </p:cNvPr>
          <p:cNvSpPr txBox="1"/>
          <p:nvPr/>
        </p:nvSpPr>
        <p:spPr>
          <a:xfrm>
            <a:off x="6665495" y="1375359"/>
            <a:ext cx="4913345" cy="7171194"/>
          </a:xfrm>
          <a:prstGeom prst="rect">
            <a:avLst/>
          </a:prstGeom>
          <a:noFill/>
        </p:spPr>
        <p:txBody>
          <a:bodyPr wrap="square">
            <a:spAutoFit/>
          </a:bodyPr>
          <a:lstStyle/>
          <a:p>
            <a:pPr algn="r" rtl="0" fontAlgn="base"/>
            <a:r>
              <a:rPr lang="fa-IR" sz="3200" b="1" dirty="0">
                <a:effectLst/>
                <a:latin typeface="inherit"/>
              </a:rPr>
              <a:t>چکیده دوم</a:t>
            </a:r>
            <a:endParaRPr lang="en-GB" sz="3200" b="1" dirty="0">
              <a:effectLst/>
              <a:latin typeface="inherit"/>
            </a:endParaRPr>
          </a:p>
          <a:p>
            <a:pPr algn="r" rtl="0" fontAlgn="base"/>
            <a:endParaRPr lang="fa-IR" sz="3200" dirty="0">
              <a:effectLst/>
              <a:latin typeface="inherit"/>
            </a:endParaRPr>
          </a:p>
          <a:p>
            <a:pPr algn="r" rtl="0" fontAlgn="base"/>
            <a:r>
              <a:rPr lang="fa-IR" sz="2400" dirty="0">
                <a:effectLst/>
                <a:latin typeface="inherit"/>
              </a:rPr>
              <a:t>  ‌ •ایمان </a:t>
            </a:r>
            <a:r>
              <a:rPr lang="fa-IR" sz="2400" dirty="0" err="1">
                <a:effectLst/>
                <a:latin typeface="inherit"/>
              </a:rPr>
              <a:t>می‌گوید</a:t>
            </a:r>
            <a:r>
              <a:rPr lang="fa-IR" sz="2400" dirty="0">
                <a:effectLst/>
                <a:latin typeface="inherit"/>
              </a:rPr>
              <a:t>: «اعتماد دارم خدا </a:t>
            </a:r>
            <a:r>
              <a:rPr lang="fa-IR" sz="2400" dirty="0" err="1">
                <a:effectLst/>
                <a:latin typeface="inherit"/>
              </a:rPr>
              <a:t>می‌تواند</a:t>
            </a:r>
            <a:r>
              <a:rPr lang="fa-IR" sz="2400" dirty="0">
                <a:effectLst/>
                <a:latin typeface="inherit"/>
              </a:rPr>
              <a:t> این کار را انجام دهد»، </a:t>
            </a:r>
          </a:p>
          <a:p>
            <a:pPr algn="r" rtl="0" fontAlgn="base"/>
            <a:endParaRPr lang="fa-IR" sz="2400" dirty="0">
              <a:effectLst/>
              <a:latin typeface="inherit"/>
            </a:endParaRPr>
          </a:p>
          <a:p>
            <a:pPr algn="r" rtl="0" fontAlgn="base"/>
            <a:r>
              <a:rPr lang="fa-IR" sz="2400" dirty="0" err="1">
                <a:effectLst/>
                <a:latin typeface="inherit"/>
              </a:rPr>
              <a:t>وفاداری</a:t>
            </a:r>
            <a:r>
              <a:rPr lang="fa-IR" sz="2400" dirty="0">
                <a:effectLst/>
                <a:latin typeface="inherit"/>
              </a:rPr>
              <a:t> </a:t>
            </a:r>
            <a:r>
              <a:rPr lang="fa-IR" sz="2400" dirty="0" err="1">
                <a:effectLst/>
                <a:latin typeface="inherit"/>
              </a:rPr>
              <a:t>می‌گوید</a:t>
            </a:r>
            <a:r>
              <a:rPr lang="fa-IR" sz="2400" dirty="0">
                <a:effectLst/>
                <a:latin typeface="inherit"/>
              </a:rPr>
              <a:t>: «اما حتی اگر خداوند این کار را نکند، باز هم از او پیروی </a:t>
            </a:r>
            <a:r>
              <a:rPr lang="fa-IR" sz="2400" dirty="0" err="1">
                <a:effectLst/>
                <a:latin typeface="inherit"/>
              </a:rPr>
              <a:t>می‌کنم</a:t>
            </a:r>
            <a:r>
              <a:rPr lang="fa-IR" sz="2400" dirty="0">
                <a:effectLst/>
                <a:latin typeface="inherit"/>
              </a:rPr>
              <a:t>».  شخصیت ما اغلب در این فصول رشد می کند، زیرا در مشکلات خود با مسیح ملاقات می کنیم.</a:t>
            </a:r>
          </a:p>
          <a:p>
            <a:pPr algn="r" rtl="0" fontAlgn="base"/>
            <a:r>
              <a:rPr lang="fa-IR" sz="2400" dirty="0">
                <a:effectLst/>
                <a:latin typeface="inherit"/>
              </a:rPr>
              <a:t>• سکوت خدا با غیبت او یکی نیست: آیا مجاز است از خدا بپرسیم : کجایی؟</a:t>
            </a:r>
          </a:p>
          <a:p>
            <a:br>
              <a:rPr lang="fa-IR" sz="2400" dirty="0"/>
            </a:br>
            <a:endParaRPr lang="fa-IR" sz="2400" b="0" i="0" u="none" strike="noStrike" dirty="0">
              <a:effectLst/>
              <a:latin typeface="Arial" panose="020B0604020202020204" pitchFamily="34" charset="0"/>
            </a:endParaRPr>
          </a:p>
          <a:p>
            <a:pPr algn="r" rtl="0"/>
            <a:r>
              <a:rPr lang="fa-IR" b="0" i="0" u="none" strike="noStrike" dirty="0">
                <a:effectLst/>
                <a:latin typeface="Arial" panose="020B0604020202020204" pitchFamily="34" charset="0"/>
              </a:rPr>
              <a:t> </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2269844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764722" y="772471"/>
            <a:ext cx="5331278" cy="2308324"/>
          </a:xfrm>
          <a:prstGeom prst="rect">
            <a:avLst/>
          </a:prstGeom>
          <a:noFill/>
        </p:spPr>
        <p:txBody>
          <a:bodyPr wrap="square" rtlCol="0">
            <a:spAutoFit/>
          </a:bodyPr>
          <a:lstStyle/>
          <a:p>
            <a:r>
              <a:rPr lang="en-GB" sz="2400" b="1" dirty="0"/>
              <a:t>Turn to your neighbour:</a:t>
            </a:r>
          </a:p>
          <a:p>
            <a:endParaRPr lang="en-GB" sz="2400" b="1" dirty="0"/>
          </a:p>
          <a:p>
            <a:r>
              <a:rPr lang="en-GB" sz="2400" dirty="0"/>
              <a:t>What did you think about the video?</a:t>
            </a:r>
          </a:p>
          <a:p>
            <a:r>
              <a:rPr lang="en-GB" sz="2400" dirty="0"/>
              <a:t>What was helpful?</a:t>
            </a:r>
          </a:p>
          <a:p>
            <a:r>
              <a:rPr lang="en-GB" sz="2400" dirty="0"/>
              <a:t>What was challenging? </a:t>
            </a:r>
          </a:p>
        </p:txBody>
      </p:sp>
      <p:sp>
        <p:nvSpPr>
          <p:cNvPr id="3" name="TextBox 2">
            <a:extLst>
              <a:ext uri="{FF2B5EF4-FFF2-40B4-BE49-F238E27FC236}">
                <a16:creationId xmlns:a16="http://schemas.microsoft.com/office/drawing/2014/main" id="{4B43D58E-8F67-E507-09CF-1741E4AA485B}"/>
              </a:ext>
            </a:extLst>
          </p:cNvPr>
          <p:cNvSpPr txBox="1"/>
          <p:nvPr/>
        </p:nvSpPr>
        <p:spPr>
          <a:xfrm>
            <a:off x="6256563" y="3080795"/>
            <a:ext cx="5170715" cy="4401205"/>
          </a:xfrm>
          <a:prstGeom prst="rect">
            <a:avLst/>
          </a:prstGeom>
          <a:noFill/>
        </p:spPr>
        <p:txBody>
          <a:bodyPr wrap="square">
            <a:spAutoFit/>
          </a:bodyPr>
          <a:lstStyle/>
          <a:p>
            <a:pPr algn="r" rtl="0"/>
            <a:br>
              <a:rPr lang="fa-IR" sz="2800" b="0" i="0" u="none" strike="noStrike" dirty="0">
                <a:solidFill>
                  <a:srgbClr val="222222"/>
                </a:solidFill>
                <a:effectLst/>
                <a:latin typeface="Arial" panose="020B0604020202020204" pitchFamily="34" charset="0"/>
              </a:rPr>
            </a:br>
            <a:r>
              <a:rPr lang="fa-IR" sz="2800" b="1" i="0" u="none" strike="noStrike" dirty="0">
                <a:effectLst/>
                <a:latin typeface="Arial" panose="020B0604020202020204" pitchFamily="34" charset="0"/>
              </a:rPr>
              <a:t>به فرد بغل دستی خود روی کنید و بپرسید:</a:t>
            </a:r>
          </a:p>
          <a:p>
            <a:pPr algn="r" rtl="0"/>
            <a:endParaRPr lang="en-GB" sz="2800" b="0" i="0" u="none" strike="noStrike" dirty="0">
              <a:effectLst/>
              <a:latin typeface="Arial" panose="020B0604020202020204" pitchFamily="34" charset="0"/>
            </a:endParaRPr>
          </a:p>
          <a:p>
            <a:pPr algn="r" rtl="0"/>
            <a:r>
              <a:rPr lang="fa-IR" sz="2800" b="0" i="0" u="none" strike="noStrike" dirty="0">
                <a:effectLst/>
                <a:latin typeface="Arial" panose="020B0604020202020204" pitchFamily="34" charset="0"/>
              </a:rPr>
              <a:t>نظر شما در مورد ویدیو چیست؟</a:t>
            </a:r>
          </a:p>
          <a:p>
            <a:pPr algn="r" rtl="0"/>
            <a:r>
              <a:rPr lang="fa-IR" sz="2800" b="0" i="0" u="none" strike="noStrike" dirty="0">
                <a:effectLst/>
                <a:latin typeface="Arial" panose="020B0604020202020204" pitchFamily="34" charset="0"/>
              </a:rPr>
              <a:t>چه چیزی برای شما مفید بود؟</a:t>
            </a:r>
          </a:p>
          <a:p>
            <a:pPr algn="r" rtl="0"/>
            <a:r>
              <a:rPr lang="fa-IR" sz="2800" b="0" i="0" u="none" strike="noStrike" dirty="0">
                <a:effectLst/>
                <a:latin typeface="Arial" panose="020B0604020202020204" pitchFamily="34" charset="0"/>
              </a:rPr>
              <a:t>چه چیزی چالش برانگیز بود؟</a:t>
            </a:r>
          </a:p>
          <a:p>
            <a:br>
              <a:rPr lang="fa-IR" sz="2800" dirty="0"/>
            </a:br>
            <a:r>
              <a:rPr lang="fa-IR" sz="2800" b="0" i="0" u="none" strike="noStrike" dirty="0">
                <a:solidFill>
                  <a:srgbClr val="222222"/>
                </a:solidFill>
                <a:effectLst/>
                <a:latin typeface="Arial" panose="020B0604020202020204" pitchFamily="34" charset="0"/>
              </a:rPr>
              <a:t> </a:t>
            </a:r>
          </a:p>
          <a:p>
            <a:br>
              <a:rPr lang="fa-IR" sz="2800" dirty="0"/>
            </a:br>
            <a:endParaRPr lang="en-US" sz="2800" dirty="0"/>
          </a:p>
        </p:txBody>
      </p:sp>
    </p:spTree>
    <p:extLst>
      <p:ext uri="{BB962C8B-B14F-4D97-AF65-F5344CB8AC3E}">
        <p14:creationId xmlns:p14="http://schemas.microsoft.com/office/powerpoint/2010/main" val="372412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324218" y="281984"/>
            <a:ext cx="5563626" cy="6447919"/>
          </a:xfrm>
          <a:prstGeom prst="rect">
            <a:avLst/>
          </a:prstGeom>
          <a:noFill/>
        </p:spPr>
        <p:txBody>
          <a:bodyPr wrap="square" rtlCol="0">
            <a:spAutoFit/>
          </a:bodyPr>
          <a:lstStyle/>
          <a:p>
            <a:pPr fontAlgn="base"/>
            <a:r>
              <a:rPr lang="en-GB" sz="2800" b="1" dirty="0"/>
              <a:t>In a small group of 4-5 people, discuss these questions:</a:t>
            </a:r>
          </a:p>
          <a:p>
            <a:pPr fontAlgn="base"/>
            <a:endParaRPr lang="en-GB" sz="2100" dirty="0"/>
          </a:p>
          <a:p>
            <a:pPr fontAlgn="base"/>
            <a:r>
              <a:rPr lang="en-GB" sz="2100" b="1" dirty="0"/>
              <a:t>Q.1  </a:t>
            </a:r>
            <a:r>
              <a:rPr lang="en-GB" sz="2100" dirty="0"/>
              <a:t>How has the reality of unanswered prayer affected your relationship with God? </a:t>
            </a:r>
          </a:p>
          <a:p>
            <a:pPr fontAlgn="base"/>
            <a:br>
              <a:rPr lang="en-GB" sz="2100" dirty="0"/>
            </a:br>
            <a:r>
              <a:rPr lang="en-GB" sz="2100" b="1" dirty="0"/>
              <a:t>Q.2 </a:t>
            </a:r>
            <a:r>
              <a:rPr lang="en-GB" sz="2100" dirty="0"/>
              <a:t>Have you ever felt God’s silence/absence in seasons of your life and faith? How did you respond?</a:t>
            </a:r>
          </a:p>
          <a:p>
            <a:pPr fontAlgn="base"/>
            <a:r>
              <a:rPr lang="en-GB" sz="2100" dirty="0"/>
              <a:t> </a:t>
            </a:r>
            <a:br>
              <a:rPr lang="en-GB" sz="2100" dirty="0"/>
            </a:br>
            <a:r>
              <a:rPr lang="en-GB" sz="2100" b="1" dirty="0"/>
              <a:t>Q.3 </a:t>
            </a:r>
            <a:r>
              <a:rPr lang="en-GB" sz="2100" dirty="0"/>
              <a:t>How do you think we can get better, as communities, at dealing with the realities and challenges of unanswered prayer? </a:t>
            </a:r>
          </a:p>
          <a:p>
            <a:pPr fontAlgn="base"/>
            <a:br>
              <a:rPr lang="en-GB" sz="2100" dirty="0"/>
            </a:br>
            <a:r>
              <a:rPr lang="en-GB" sz="2100" b="1" dirty="0"/>
              <a:t>Q.4 </a:t>
            </a:r>
            <a:r>
              <a:rPr lang="en-GB" sz="2100" dirty="0"/>
              <a:t>How can we encourage one another in “faithfulness” as well as “faith”? </a:t>
            </a:r>
          </a:p>
        </p:txBody>
      </p:sp>
      <p:sp>
        <p:nvSpPr>
          <p:cNvPr id="3" name="TextBox 2">
            <a:extLst>
              <a:ext uri="{FF2B5EF4-FFF2-40B4-BE49-F238E27FC236}">
                <a16:creationId xmlns:a16="http://schemas.microsoft.com/office/drawing/2014/main" id="{9DB50BAE-1538-3FD1-B1FE-64D8F387253E}"/>
              </a:ext>
            </a:extLst>
          </p:cNvPr>
          <p:cNvSpPr txBox="1"/>
          <p:nvPr/>
        </p:nvSpPr>
        <p:spPr>
          <a:xfrm>
            <a:off x="6096000" y="-22302"/>
            <a:ext cx="5771782" cy="10310515"/>
          </a:xfrm>
          <a:prstGeom prst="rect">
            <a:avLst/>
          </a:prstGeom>
          <a:noFill/>
        </p:spPr>
        <p:txBody>
          <a:bodyPr wrap="square">
            <a:spAutoFit/>
          </a:bodyPr>
          <a:lstStyle/>
          <a:p>
            <a:pPr algn="r" rtl="0" fontAlgn="base"/>
            <a:br>
              <a:rPr lang="fa-IR" sz="2800" b="1" dirty="0">
                <a:effectLst/>
                <a:latin typeface="inherit"/>
              </a:rPr>
            </a:br>
            <a:r>
              <a:rPr lang="fa-IR" sz="3200" b="1" dirty="0">
                <a:effectLst/>
                <a:latin typeface="inherit"/>
              </a:rPr>
              <a:t>در یک گروهای کوچک ۴ تا ۵ نفره، این سؤالات را مطرح کنید:</a:t>
            </a:r>
            <a:endParaRPr lang="fa-IR" sz="3200" dirty="0">
              <a:effectLst/>
              <a:latin typeface="inherit"/>
            </a:endParaRPr>
          </a:p>
          <a:p>
            <a:pPr algn="r" rtl="0" fontAlgn="base"/>
            <a:r>
              <a:rPr lang="fa-IR" sz="2800" dirty="0">
                <a:effectLst/>
                <a:latin typeface="inherit"/>
              </a:rPr>
              <a:t> </a:t>
            </a:r>
            <a:endParaRPr lang="fa-IR" sz="2400" dirty="0">
              <a:effectLst/>
              <a:latin typeface="inherit"/>
            </a:endParaRPr>
          </a:p>
          <a:p>
            <a:pPr algn="r" rtl="0" fontAlgn="base"/>
            <a:r>
              <a:rPr lang="fa-IR" sz="2300" b="1" dirty="0">
                <a:effectLst/>
                <a:latin typeface="inherit"/>
              </a:rPr>
              <a:t>سوال اول :</a:t>
            </a:r>
            <a:r>
              <a:rPr lang="fa-IR" sz="2300" dirty="0">
                <a:effectLst/>
                <a:latin typeface="inherit"/>
              </a:rPr>
              <a:t> چگونه دعای مستجاب نشده در واقع بر رابطه شما با خدا تأثیر گذاشته است؟ </a:t>
            </a:r>
          </a:p>
          <a:p>
            <a:pPr algn="r" rtl="0" fontAlgn="base"/>
            <a:endParaRPr lang="fa-IR" sz="2300" dirty="0">
              <a:effectLst/>
              <a:latin typeface="inherit"/>
            </a:endParaRPr>
          </a:p>
          <a:p>
            <a:pPr algn="r" rtl="0" fontAlgn="base"/>
            <a:r>
              <a:rPr lang="fa-IR" sz="2300" b="1" dirty="0">
                <a:effectLst/>
                <a:latin typeface="inherit"/>
              </a:rPr>
              <a:t>سوال دوم:</a:t>
            </a:r>
            <a:r>
              <a:rPr lang="fa-IR" sz="2300" dirty="0">
                <a:effectLst/>
                <a:latin typeface="inherit"/>
              </a:rPr>
              <a:t>  آیا تا به حال سکوت/غیبت خدا را در فصول زندگی و ایمان خود احساس کرده </a:t>
            </a:r>
            <a:r>
              <a:rPr lang="fa-IR" sz="2300" dirty="0" err="1">
                <a:effectLst/>
                <a:latin typeface="inherit"/>
              </a:rPr>
              <a:t>اید</a:t>
            </a:r>
            <a:r>
              <a:rPr lang="fa-IR" sz="2300" dirty="0">
                <a:effectLst/>
                <a:latin typeface="inherit"/>
              </a:rPr>
              <a:t>؟ چگونه پاسخ و عکس </a:t>
            </a:r>
            <a:r>
              <a:rPr lang="fa-IR" sz="2300" dirty="0" err="1">
                <a:effectLst/>
                <a:latin typeface="inherit"/>
              </a:rPr>
              <a:t>العمل</a:t>
            </a:r>
            <a:r>
              <a:rPr lang="fa-IR" sz="2300" dirty="0">
                <a:effectLst/>
                <a:latin typeface="inherit"/>
              </a:rPr>
              <a:t> نشان دادید؟</a:t>
            </a:r>
          </a:p>
          <a:p>
            <a:pPr algn="r" rtl="0" fontAlgn="base"/>
            <a:r>
              <a:rPr lang="fa-IR" sz="2300" dirty="0">
                <a:effectLst/>
                <a:latin typeface="inherit"/>
              </a:rPr>
              <a:t> </a:t>
            </a:r>
          </a:p>
          <a:p>
            <a:pPr algn="r" rtl="0" fontAlgn="base"/>
            <a:r>
              <a:rPr lang="fa-IR" sz="2300" b="1" dirty="0">
                <a:effectLst/>
                <a:latin typeface="inherit"/>
              </a:rPr>
              <a:t>سوال سوم:</a:t>
            </a:r>
            <a:r>
              <a:rPr lang="fa-IR" sz="2300" dirty="0">
                <a:effectLst/>
                <a:latin typeface="inherit"/>
              </a:rPr>
              <a:t>  به نظر شما چگونه می توانیم به عنوان یک جامعه </a:t>
            </a:r>
            <a:r>
              <a:rPr lang="fa-IR" sz="2300" dirty="0" err="1">
                <a:effectLst/>
                <a:latin typeface="inherit"/>
              </a:rPr>
              <a:t>ایماندار</a:t>
            </a:r>
            <a:r>
              <a:rPr lang="fa-IR" sz="2300" dirty="0">
                <a:effectLst/>
                <a:latin typeface="inherit"/>
              </a:rPr>
              <a:t> در برخورد با واقعیت ها و چالش های دعای مستجاب نشده بهتر عکس </a:t>
            </a:r>
            <a:r>
              <a:rPr lang="fa-IR" sz="2300" dirty="0" err="1">
                <a:effectLst/>
                <a:latin typeface="inherit"/>
              </a:rPr>
              <a:t>العمل</a:t>
            </a:r>
            <a:r>
              <a:rPr lang="fa-IR" sz="2300" dirty="0">
                <a:effectLst/>
                <a:latin typeface="inherit"/>
              </a:rPr>
              <a:t> نشان دهیم؟ </a:t>
            </a:r>
            <a:br>
              <a:rPr lang="fa-IR" sz="2300" dirty="0">
                <a:effectLst/>
                <a:latin typeface="inherit"/>
              </a:rPr>
            </a:br>
            <a:endParaRPr lang="fa-IR" sz="2300" dirty="0">
              <a:effectLst/>
              <a:latin typeface="inherit"/>
            </a:endParaRPr>
          </a:p>
          <a:p>
            <a:pPr algn="r" rtl="0" fontAlgn="base"/>
            <a:r>
              <a:rPr lang="fa-IR" sz="2300" b="1" dirty="0">
                <a:effectLst/>
                <a:latin typeface="inherit"/>
              </a:rPr>
              <a:t>سوال چهارم:</a:t>
            </a:r>
            <a:r>
              <a:rPr lang="fa-IR" sz="2300" dirty="0">
                <a:effectLst/>
                <a:latin typeface="inherit"/>
              </a:rPr>
              <a:t>  چگونه می توانیم یکدیگر را در «</a:t>
            </a:r>
            <a:r>
              <a:rPr lang="fa-IR" sz="2300" dirty="0" err="1">
                <a:effectLst/>
                <a:latin typeface="inherit"/>
              </a:rPr>
              <a:t>وفاداری</a:t>
            </a:r>
            <a:r>
              <a:rPr lang="fa-IR" sz="2300" dirty="0">
                <a:effectLst/>
                <a:latin typeface="inherit"/>
              </a:rPr>
              <a:t>» و همچنین در «ایمان» تشویق کنیم؟</a:t>
            </a:r>
          </a:p>
          <a:p>
            <a:pPr rtl="0" fontAlgn="base"/>
            <a:br>
              <a:rPr lang="fa-IR" sz="2800" dirty="0">
                <a:effectLst/>
                <a:latin typeface="inherit"/>
              </a:rPr>
            </a:br>
            <a:endParaRPr lang="fa-IR" sz="2800" dirty="0">
              <a:effectLst/>
              <a:latin typeface="inherit"/>
            </a:endParaRPr>
          </a:p>
          <a:p>
            <a:br>
              <a:rPr lang="fa-IR" sz="2800" dirty="0"/>
            </a:br>
            <a:endParaRPr lang="fa-IR" sz="2600" b="0" i="0" u="none" strike="noStrike" dirty="0">
              <a:effectLst/>
              <a:latin typeface="Arial" panose="020B0604020202020204" pitchFamily="34" charset="0"/>
            </a:endParaRPr>
          </a:p>
          <a:p>
            <a:pPr algn="l" rtl="0"/>
            <a:br>
              <a:rPr lang="fa-IR" sz="2600" b="0" i="0" u="none" strike="noStrike" dirty="0">
                <a:solidFill>
                  <a:srgbClr val="222222"/>
                </a:solidFill>
                <a:effectLst/>
                <a:latin typeface="Arial" panose="020B0604020202020204" pitchFamily="34" charset="0"/>
              </a:rPr>
            </a:br>
            <a:endParaRPr lang="fa-IR" sz="2600" b="0" i="0" u="none" strike="noStrike" dirty="0">
              <a:solidFill>
                <a:srgbClr val="222222"/>
              </a:solidFill>
              <a:effectLst/>
              <a:latin typeface="Arial" panose="020B0604020202020204" pitchFamily="34" charset="0"/>
            </a:endParaRPr>
          </a:p>
          <a:p>
            <a:br>
              <a:rPr lang="fa-IR" sz="2600" dirty="0"/>
            </a:br>
            <a:br>
              <a:rPr lang="fa-IR" sz="2600" dirty="0"/>
            </a:br>
            <a:endParaRPr lang="en-US" sz="2600" dirty="0"/>
          </a:p>
        </p:txBody>
      </p:sp>
    </p:spTree>
    <p:extLst>
      <p:ext uri="{BB962C8B-B14F-4D97-AF65-F5344CB8AC3E}">
        <p14:creationId xmlns:p14="http://schemas.microsoft.com/office/powerpoint/2010/main" val="2431042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65279" y="269692"/>
            <a:ext cx="5630721" cy="7509748"/>
          </a:xfrm>
          <a:prstGeom prst="rect">
            <a:avLst/>
          </a:prstGeom>
          <a:noFill/>
        </p:spPr>
        <p:txBody>
          <a:bodyPr wrap="square" rtlCol="0">
            <a:spAutoFit/>
          </a:bodyPr>
          <a:lstStyle/>
          <a:p>
            <a:pPr fontAlgn="base"/>
            <a:r>
              <a:rPr lang="en-GB" sz="2400" b="1" dirty="0"/>
              <a:t>We respond together:  </a:t>
            </a:r>
            <a:r>
              <a:rPr lang="en-GB" sz="2000" dirty="0"/>
              <a:t>Psalm 13</a:t>
            </a:r>
          </a:p>
          <a:p>
            <a:pPr fontAlgn="base"/>
            <a:endParaRPr lang="en-GB" sz="2000" dirty="0"/>
          </a:p>
          <a:p>
            <a:r>
              <a:rPr lang="en-GB" b="1" baseline="30000" dirty="0"/>
              <a:t>1 </a:t>
            </a:r>
            <a:r>
              <a:rPr lang="en-GB" dirty="0"/>
              <a:t>How long, </a:t>
            </a:r>
            <a:r>
              <a:rPr lang="en-GB" cap="small" dirty="0"/>
              <a:t>Lord</a:t>
            </a:r>
            <a:r>
              <a:rPr lang="en-GB" dirty="0"/>
              <a:t>? Will you forget me forever?</a:t>
            </a:r>
            <a:br>
              <a:rPr lang="en-GB" dirty="0"/>
            </a:br>
            <a:r>
              <a:rPr lang="en-GB" dirty="0"/>
              <a:t>    How long will you hide your face from me?</a:t>
            </a:r>
          </a:p>
          <a:p>
            <a:br>
              <a:rPr lang="en-GB" dirty="0"/>
            </a:br>
            <a:r>
              <a:rPr lang="en-GB" b="1" baseline="30000" dirty="0"/>
              <a:t>2 </a:t>
            </a:r>
            <a:r>
              <a:rPr lang="en-GB" dirty="0"/>
              <a:t>How long must I wrestle with my thoughts</a:t>
            </a:r>
            <a:br>
              <a:rPr lang="en-GB" dirty="0"/>
            </a:br>
            <a:r>
              <a:rPr lang="en-GB" dirty="0"/>
              <a:t>    and day after day have sorrow in my heart?</a:t>
            </a:r>
            <a:br>
              <a:rPr lang="en-GB" dirty="0"/>
            </a:br>
            <a:r>
              <a:rPr lang="en-GB" dirty="0"/>
              <a:t>    How long will my enemy triumph over me?</a:t>
            </a:r>
          </a:p>
          <a:p>
            <a:endParaRPr lang="en-GB" dirty="0"/>
          </a:p>
          <a:p>
            <a:r>
              <a:rPr lang="en-GB" b="1" baseline="30000" dirty="0"/>
              <a:t>3 </a:t>
            </a:r>
            <a:r>
              <a:rPr lang="en-GB" dirty="0"/>
              <a:t>Look on me and answer, </a:t>
            </a:r>
            <a:r>
              <a:rPr lang="en-GB" cap="small" dirty="0"/>
              <a:t>Lord</a:t>
            </a:r>
            <a:r>
              <a:rPr lang="en-GB" dirty="0"/>
              <a:t> my God.</a:t>
            </a:r>
            <a:br>
              <a:rPr lang="en-GB" dirty="0"/>
            </a:br>
            <a:r>
              <a:rPr lang="en-GB" dirty="0"/>
              <a:t>    Give light to my eyes, or I will sleep in death.</a:t>
            </a:r>
          </a:p>
          <a:p>
            <a:br>
              <a:rPr lang="en-GB" dirty="0"/>
            </a:br>
            <a:r>
              <a:rPr lang="en-GB" b="1" baseline="30000" dirty="0"/>
              <a:t>4 </a:t>
            </a:r>
            <a:r>
              <a:rPr lang="en-GB" dirty="0"/>
              <a:t>My enemy will say, “I have overcome him,”</a:t>
            </a:r>
            <a:br>
              <a:rPr lang="en-GB" dirty="0"/>
            </a:br>
            <a:r>
              <a:rPr lang="en-GB" dirty="0"/>
              <a:t>    and my foes will rejoice when I fall.</a:t>
            </a:r>
          </a:p>
          <a:p>
            <a:endParaRPr lang="en-GB" dirty="0"/>
          </a:p>
          <a:p>
            <a:r>
              <a:rPr lang="en-GB" b="1" baseline="30000" dirty="0"/>
              <a:t>5 </a:t>
            </a:r>
            <a:r>
              <a:rPr lang="en-GB" dirty="0"/>
              <a:t>But I trust in your unfailing love;</a:t>
            </a:r>
            <a:br>
              <a:rPr lang="en-GB" dirty="0"/>
            </a:br>
            <a:r>
              <a:rPr lang="en-GB" dirty="0"/>
              <a:t>    my heart rejoices in your salvation.</a:t>
            </a:r>
          </a:p>
          <a:p>
            <a:br>
              <a:rPr lang="en-GB" dirty="0"/>
            </a:br>
            <a:r>
              <a:rPr lang="en-GB" b="1" baseline="30000" dirty="0"/>
              <a:t>6 </a:t>
            </a:r>
            <a:r>
              <a:rPr lang="en-GB" dirty="0"/>
              <a:t>I will sing the </a:t>
            </a:r>
            <a:r>
              <a:rPr lang="en-GB" cap="small" dirty="0"/>
              <a:t>Lord</a:t>
            </a:r>
            <a:r>
              <a:rPr lang="en-GB" dirty="0"/>
              <a:t>’s praise,</a:t>
            </a:r>
            <a:br>
              <a:rPr lang="en-GB" dirty="0"/>
            </a:br>
            <a:r>
              <a:rPr lang="en-GB" dirty="0"/>
              <a:t>    for he has been good to me.</a:t>
            </a:r>
          </a:p>
          <a:p>
            <a:pPr fontAlgn="base"/>
            <a:endParaRPr lang="en-GB" sz="2400" b="1" dirty="0"/>
          </a:p>
          <a:p>
            <a:pPr fontAlgn="base"/>
            <a:endParaRPr lang="en-GB" sz="2400" dirty="0"/>
          </a:p>
          <a:p>
            <a:pPr fontAlgn="base"/>
            <a:endParaRPr lang="en-GB" sz="2400" dirty="0"/>
          </a:p>
          <a:p>
            <a:pPr fontAlgn="base"/>
            <a:endParaRPr lang="en-GB" sz="2400" dirty="0"/>
          </a:p>
          <a:p>
            <a:pPr marL="285750" indent="-285750">
              <a:buFontTx/>
              <a:buChar char="-"/>
            </a:pPr>
            <a:endParaRPr lang="en-GB" dirty="0"/>
          </a:p>
        </p:txBody>
      </p:sp>
      <p:sp>
        <p:nvSpPr>
          <p:cNvPr id="3" name="TextBox 2">
            <a:extLst>
              <a:ext uri="{FF2B5EF4-FFF2-40B4-BE49-F238E27FC236}">
                <a16:creationId xmlns:a16="http://schemas.microsoft.com/office/drawing/2014/main" id="{9DB50BAE-1538-3FD1-B1FE-64D8F387253E}"/>
              </a:ext>
            </a:extLst>
          </p:cNvPr>
          <p:cNvSpPr txBox="1"/>
          <p:nvPr/>
        </p:nvSpPr>
        <p:spPr>
          <a:xfrm>
            <a:off x="6282041" y="224056"/>
            <a:ext cx="5444680" cy="8463855"/>
          </a:xfrm>
          <a:prstGeom prst="rect">
            <a:avLst/>
          </a:prstGeom>
          <a:noFill/>
        </p:spPr>
        <p:txBody>
          <a:bodyPr wrap="square">
            <a:spAutoFit/>
          </a:bodyPr>
          <a:lstStyle/>
          <a:p>
            <a:pPr algn="r" rtl="0" fontAlgn="base"/>
            <a:r>
              <a:rPr lang="fa-IR" sz="2800" b="1" dirty="0">
                <a:effectLst/>
                <a:latin typeface="inherit"/>
              </a:rPr>
              <a:t>با هم پاسخ می دهیم - </a:t>
            </a:r>
            <a:r>
              <a:rPr lang="fa-IR" sz="2800" dirty="0" err="1">
                <a:effectLst/>
                <a:latin typeface="inherit"/>
              </a:rPr>
              <a:t>مزمور</a:t>
            </a:r>
            <a:r>
              <a:rPr lang="fa-IR" sz="2800" dirty="0">
                <a:effectLst/>
                <a:latin typeface="inherit"/>
              </a:rPr>
              <a:t>  ۱۳؛</a:t>
            </a:r>
            <a:endParaRPr lang="en-GB" sz="2800" dirty="0">
              <a:latin typeface="inherit"/>
            </a:endParaRPr>
          </a:p>
          <a:p>
            <a:pPr algn="r" rtl="0" fontAlgn="base"/>
            <a:endParaRPr lang="fa-IR" sz="2800" dirty="0">
              <a:effectLst/>
              <a:latin typeface="inherit"/>
            </a:endParaRPr>
          </a:p>
          <a:p>
            <a:pPr algn="r" rtl="0" fontAlgn="base"/>
            <a:r>
              <a:rPr lang="fa-IR" dirty="0">
                <a:effectLst/>
                <a:latin typeface="inherit"/>
              </a:rPr>
              <a:t>«تا به کی، خداوندا؟ آیا مرا تا ابد فراموش خواهی کرد؟ تا به کی روی خود را از من خواهی </a:t>
            </a:r>
            <a:r>
              <a:rPr lang="fa-IR" dirty="0" err="1">
                <a:effectLst/>
                <a:latin typeface="inherit"/>
              </a:rPr>
              <a:t>پوشانید</a:t>
            </a:r>
            <a:r>
              <a:rPr lang="fa-IR" dirty="0">
                <a:effectLst/>
                <a:latin typeface="inherit"/>
              </a:rPr>
              <a:t>؟ </a:t>
            </a:r>
          </a:p>
          <a:p>
            <a:pPr algn="r" rtl="0" fontAlgn="base"/>
            <a:endParaRPr lang="fa-IR" dirty="0">
              <a:effectLst/>
              <a:latin typeface="inherit"/>
            </a:endParaRPr>
          </a:p>
          <a:p>
            <a:pPr algn="r" rtl="0" fontAlgn="base"/>
            <a:r>
              <a:rPr lang="fa-IR" dirty="0">
                <a:effectLst/>
                <a:latin typeface="inherit"/>
              </a:rPr>
              <a:t>تا به کی با </a:t>
            </a:r>
            <a:r>
              <a:rPr lang="fa-IR" dirty="0" err="1">
                <a:effectLst/>
                <a:latin typeface="inherit"/>
              </a:rPr>
              <a:t>اندیشه‌هایم</a:t>
            </a:r>
            <a:r>
              <a:rPr lang="fa-IR" dirty="0">
                <a:effectLst/>
                <a:latin typeface="inherit"/>
              </a:rPr>
              <a:t> دست به گریبان باشم، و همۀ روز در دلم غم باشد؟ تا به کی دشمنم بر من سرافراز شود؟ </a:t>
            </a:r>
          </a:p>
          <a:p>
            <a:pPr algn="r" rtl="0" fontAlgn="base"/>
            <a:endParaRPr lang="fa-IR" dirty="0">
              <a:effectLst/>
              <a:latin typeface="inherit"/>
            </a:endParaRPr>
          </a:p>
          <a:p>
            <a:pPr algn="r" rtl="0" fontAlgn="base"/>
            <a:r>
              <a:rPr lang="fa-IR" dirty="0">
                <a:effectLst/>
                <a:latin typeface="inherit"/>
              </a:rPr>
              <a:t>ای </a:t>
            </a:r>
            <a:r>
              <a:rPr lang="fa-IR" dirty="0" err="1">
                <a:effectLst/>
                <a:latin typeface="inherit"/>
              </a:rPr>
              <a:t>یهوه</a:t>
            </a:r>
            <a:r>
              <a:rPr lang="fa-IR" dirty="0">
                <a:effectLst/>
                <a:latin typeface="inherit"/>
              </a:rPr>
              <a:t> خدای من، بر من نظر کن و </a:t>
            </a:r>
            <a:r>
              <a:rPr lang="fa-IR" dirty="0" err="1">
                <a:effectLst/>
                <a:latin typeface="inherit"/>
              </a:rPr>
              <a:t>اجابتم</a:t>
            </a:r>
            <a:r>
              <a:rPr lang="fa-IR" dirty="0">
                <a:effectLst/>
                <a:latin typeface="inherit"/>
              </a:rPr>
              <a:t> فرما. به چشمانم روشنایی بخش، مبادا به خواب مرگ بخسبم؛ </a:t>
            </a:r>
          </a:p>
          <a:p>
            <a:pPr algn="r" rtl="0" fontAlgn="base"/>
            <a:endParaRPr lang="fa-IR" dirty="0">
              <a:effectLst/>
              <a:latin typeface="inherit"/>
            </a:endParaRPr>
          </a:p>
          <a:p>
            <a:pPr algn="r" rtl="0" fontAlgn="base"/>
            <a:r>
              <a:rPr lang="fa-IR" dirty="0">
                <a:effectLst/>
                <a:latin typeface="inherit"/>
              </a:rPr>
              <a:t>مبادا دشمنم گوید: «بر او چیره شدم»، و </a:t>
            </a:r>
            <a:r>
              <a:rPr lang="fa-IR" dirty="0" err="1">
                <a:effectLst/>
                <a:latin typeface="inherit"/>
              </a:rPr>
              <a:t>خصمانم</a:t>
            </a:r>
            <a:r>
              <a:rPr lang="fa-IR" dirty="0">
                <a:effectLst/>
                <a:latin typeface="inherit"/>
              </a:rPr>
              <a:t> از </a:t>
            </a:r>
            <a:r>
              <a:rPr lang="fa-IR" dirty="0" err="1">
                <a:effectLst/>
                <a:latin typeface="inherit"/>
              </a:rPr>
              <a:t>تزلزلم</a:t>
            </a:r>
            <a:r>
              <a:rPr lang="fa-IR" dirty="0">
                <a:effectLst/>
                <a:latin typeface="inherit"/>
              </a:rPr>
              <a:t> شادمان شوند. </a:t>
            </a:r>
          </a:p>
          <a:p>
            <a:pPr rtl="0" fontAlgn="base"/>
            <a:endParaRPr lang="fa-IR" dirty="0">
              <a:effectLst/>
              <a:latin typeface="inherit"/>
            </a:endParaRPr>
          </a:p>
          <a:p>
            <a:pPr algn="r" rtl="0" fontAlgn="base"/>
            <a:r>
              <a:rPr lang="fa-IR" dirty="0">
                <a:effectLst/>
                <a:latin typeface="inherit"/>
              </a:rPr>
              <a:t>و اما من، بر محبت تو توکل </a:t>
            </a:r>
            <a:r>
              <a:rPr lang="fa-IR" dirty="0" err="1">
                <a:effectLst/>
                <a:latin typeface="inherit"/>
              </a:rPr>
              <a:t>می‌دارم</a:t>
            </a:r>
            <a:r>
              <a:rPr lang="fa-IR" dirty="0">
                <a:effectLst/>
                <a:latin typeface="inherit"/>
              </a:rPr>
              <a:t>؛ دلم در نجات تو شادی خواهد کرد.</a:t>
            </a:r>
          </a:p>
          <a:p>
            <a:pPr algn="r" rtl="0" fontAlgn="base"/>
            <a:endParaRPr lang="fa-IR" sz="2400" dirty="0">
              <a:effectLst/>
              <a:latin typeface="inherit"/>
            </a:endParaRPr>
          </a:p>
          <a:p>
            <a:pPr algn="r" rtl="0" fontAlgn="base"/>
            <a:r>
              <a:rPr lang="fa-IR" dirty="0">
                <a:effectLst/>
                <a:latin typeface="inherit"/>
              </a:rPr>
              <a:t> برای خداوند خواهم </a:t>
            </a:r>
            <a:r>
              <a:rPr lang="fa-IR" dirty="0" err="1">
                <a:effectLst/>
                <a:latin typeface="inherit"/>
              </a:rPr>
              <a:t>سرایید</a:t>
            </a:r>
            <a:r>
              <a:rPr lang="fa-IR" dirty="0">
                <a:effectLst/>
                <a:latin typeface="inherit"/>
              </a:rPr>
              <a:t>، زیرا مرا سزای نیکو داده است.»</a:t>
            </a:r>
            <a:endParaRPr lang="en-GB" dirty="0">
              <a:effectLst/>
              <a:latin typeface="inherit"/>
            </a:endParaRPr>
          </a:p>
          <a:p>
            <a:pPr algn="r" rtl="0" fontAlgn="base"/>
            <a:endParaRPr lang="fa-IR" sz="1400" dirty="0">
              <a:effectLst/>
              <a:latin typeface="inherit"/>
            </a:endParaRPr>
          </a:p>
          <a:p>
            <a:pPr algn="r" rtl="0" fontAlgn="base"/>
            <a:r>
              <a:rPr lang="fa-IR" sz="1400" dirty="0">
                <a:effectLst/>
                <a:latin typeface="inherit"/>
              </a:rPr>
              <a:t>‮‮</a:t>
            </a:r>
            <a:r>
              <a:rPr lang="fa-IR" sz="1400" dirty="0" err="1">
                <a:effectLst/>
                <a:latin typeface="inherit"/>
              </a:rPr>
              <a:t>مزمور</a:t>
            </a:r>
            <a:r>
              <a:rPr lang="fa-IR" sz="1400" dirty="0">
                <a:effectLst/>
                <a:latin typeface="inherit"/>
              </a:rPr>
              <a:t>‬ ‭13‬:‭1‬-‭6‬ ‭</a:t>
            </a:r>
            <a:r>
              <a:rPr lang="en-GB" sz="1400" dirty="0">
                <a:effectLst/>
                <a:latin typeface="inherit"/>
              </a:rPr>
              <a:t>NMV‬‬</a:t>
            </a:r>
          </a:p>
          <a:p>
            <a:pPr algn="r" rtl="0" fontAlgn="base"/>
            <a:r>
              <a:rPr lang="en-GB" sz="1400" dirty="0">
                <a:effectLst/>
                <a:latin typeface="inherit"/>
              </a:rPr>
              <a:t>https://</a:t>
            </a:r>
            <a:r>
              <a:rPr lang="en-GB" sz="1400" dirty="0" err="1">
                <a:effectLst/>
                <a:latin typeface="inherit"/>
              </a:rPr>
              <a:t>bible.com</a:t>
            </a:r>
            <a:r>
              <a:rPr lang="en-GB" sz="1400" dirty="0">
                <a:effectLst/>
                <a:latin typeface="inherit"/>
              </a:rPr>
              <a:t>/bible/118/psa.13.1-6.NMV</a:t>
            </a:r>
          </a:p>
          <a:p>
            <a:pPr algn="l" rtl="0"/>
            <a:br>
              <a:rPr lang="fa-IR" sz="2600" b="0" i="0" u="none" strike="noStrike" dirty="0">
                <a:solidFill>
                  <a:srgbClr val="222222"/>
                </a:solidFill>
                <a:effectLst/>
                <a:latin typeface="Arial" panose="020B0604020202020204" pitchFamily="34" charset="0"/>
              </a:rPr>
            </a:br>
            <a:endParaRPr lang="fa-IR" sz="2600" b="0" i="0" u="none" strike="noStrike" dirty="0">
              <a:solidFill>
                <a:srgbClr val="222222"/>
              </a:solidFill>
              <a:effectLst/>
              <a:latin typeface="Arial" panose="020B0604020202020204" pitchFamily="34" charset="0"/>
            </a:endParaRPr>
          </a:p>
          <a:p>
            <a:br>
              <a:rPr lang="fa-IR" sz="2600" dirty="0"/>
            </a:br>
            <a:endParaRPr lang="en-GB" sz="2600" dirty="0"/>
          </a:p>
          <a:p>
            <a:br>
              <a:rPr lang="fa-IR" sz="2600" dirty="0"/>
            </a:br>
            <a:endParaRPr lang="en-US" sz="2600" dirty="0"/>
          </a:p>
        </p:txBody>
      </p:sp>
    </p:spTree>
    <p:extLst>
      <p:ext uri="{BB962C8B-B14F-4D97-AF65-F5344CB8AC3E}">
        <p14:creationId xmlns:p14="http://schemas.microsoft.com/office/powerpoint/2010/main" val="39055601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513</TotalTime>
  <Words>1018</Words>
  <Application>Microsoft Macintosh PowerPoint</Application>
  <PresentationFormat>Widescreen</PresentationFormat>
  <Paragraphs>124</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Century Gothic</vt:lpstr>
      <vt:lpstr>inherit</vt:lpstr>
      <vt:lpstr>Segoe UI</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Lowth</dc:creator>
  <cp:lastModifiedBy>Sepi Black</cp:lastModifiedBy>
  <cp:revision>38</cp:revision>
  <dcterms:created xsi:type="dcterms:W3CDTF">2024-09-25T16:04:54Z</dcterms:created>
  <dcterms:modified xsi:type="dcterms:W3CDTF">2024-11-06T14:48:03Z</dcterms:modified>
</cp:coreProperties>
</file>