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2" r:id="rId2"/>
    <p:sldId id="256" r:id="rId3"/>
    <p:sldId id="263" r:id="rId4"/>
    <p:sldId id="257" r:id="rId5"/>
    <p:sldId id="258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3" autoAdjust="0"/>
    <p:restoredTop sz="88276"/>
  </p:normalViewPr>
  <p:slideViewPr>
    <p:cSldViewPr snapToGrid="0">
      <p:cViewPr varScale="1">
        <p:scale>
          <a:sx n="91" d="100"/>
          <a:sy n="91" d="100"/>
        </p:scale>
        <p:origin x="208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695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757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404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5466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602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8509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096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9075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621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75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212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082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611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86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127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311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9621973-54CE-49CF-A0C3-A26C0670BCBA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2051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1F092F-C468-484D-8713-97959BF5E19E}"/>
              </a:ext>
            </a:extLst>
          </p:cNvPr>
          <p:cNvSpPr txBox="1"/>
          <p:nvPr/>
        </p:nvSpPr>
        <p:spPr>
          <a:xfrm>
            <a:off x="388486" y="936010"/>
            <a:ext cx="5272087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3200" b="1" dirty="0"/>
              <a:t>Icebreaker Questions </a:t>
            </a:r>
          </a:p>
          <a:p>
            <a:pPr fontAlgn="base"/>
            <a:endParaRPr lang="en-GB" sz="4000" b="1" dirty="0"/>
          </a:p>
          <a:p>
            <a:pPr fontAlgn="base"/>
            <a:endParaRPr lang="en-GB" b="1" dirty="0"/>
          </a:p>
          <a:p>
            <a:pPr fontAlgn="base"/>
            <a:r>
              <a:rPr lang="en-GB" sz="2400" dirty="0"/>
              <a:t>1) Would you rather visit the seaside or climb a mountain?</a:t>
            </a:r>
          </a:p>
          <a:p>
            <a:pPr fontAlgn="base"/>
            <a:endParaRPr lang="en-GB" sz="2400" dirty="0"/>
          </a:p>
          <a:p>
            <a:pPr fontAlgn="base"/>
            <a:r>
              <a:rPr lang="en-GB" sz="2400" dirty="0"/>
              <a:t>2) Which is the most delicious fruit?</a:t>
            </a:r>
          </a:p>
          <a:p>
            <a:pPr fontAlgn="base"/>
            <a:endParaRPr lang="en-GB" sz="2400" dirty="0"/>
          </a:p>
          <a:p>
            <a:pPr fontAlgn="base"/>
            <a:r>
              <a:rPr lang="en-GB" sz="2400" dirty="0"/>
              <a:t>3) In your culture, what do you do and say when someone is taking a photo?</a:t>
            </a:r>
            <a:endParaRPr lang="en-GB" b="1" dirty="0"/>
          </a:p>
          <a:p>
            <a:pPr fontAlgn="base"/>
            <a:endParaRPr lang="en-GB" dirty="0"/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5ED8DB-6795-DD09-36AC-A4D0F13E2047}"/>
              </a:ext>
            </a:extLst>
          </p:cNvPr>
          <p:cNvSpPr txBox="1"/>
          <p:nvPr/>
        </p:nvSpPr>
        <p:spPr>
          <a:xfrm>
            <a:off x="5660573" y="624066"/>
            <a:ext cx="582113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800" b="0" i="0" u="none" strike="noStrike" dirty="0">
                <a:effectLst/>
                <a:latin typeface="Arial" panose="020B0604020202020204" pitchFamily="34" charset="0"/>
              </a:rPr>
              <a:t> </a:t>
            </a:r>
          </a:p>
          <a:p>
            <a:pPr algn="r"/>
            <a:r>
              <a:rPr lang="fa-IR" sz="2800" b="1" dirty="0">
                <a:latin typeface="Arial" panose="020B0604020202020204" pitchFamily="34" charset="0"/>
              </a:rPr>
              <a:t>سوالاتی برای گرمی محفل و گرمی بین افراد</a:t>
            </a:r>
            <a:endParaRPr lang="fa-IR" sz="2800" dirty="0">
              <a:latin typeface="Arial" panose="020B0604020202020204" pitchFamily="34" charset="0"/>
            </a:endParaRPr>
          </a:p>
          <a:p>
            <a:pPr algn="r"/>
            <a:endParaRPr lang="en-GB" sz="2800" b="0" i="0" u="none" strike="noStrike" dirty="0">
              <a:effectLst/>
              <a:latin typeface="Arial" panose="020B0604020202020204" pitchFamily="34" charset="0"/>
            </a:endParaRPr>
          </a:p>
          <a:p>
            <a:pPr algn="r"/>
            <a:r>
              <a:rPr lang="fa-IR" sz="2800" b="0" i="0" u="none" strike="noStrike" dirty="0">
                <a:effectLst/>
                <a:latin typeface="Arial" panose="020B0604020202020204" pitchFamily="34" charset="0"/>
              </a:rPr>
              <a:t>۱- برای تفریح و تفرج بیشتر دوست دارید که به کنار دریا بروید یا از کوه بالا بروید؟</a:t>
            </a:r>
          </a:p>
          <a:p>
            <a:pPr algn="r"/>
            <a:r>
              <a:rPr lang="fa-IR" sz="2800" b="0" i="0" u="none" strike="noStrike" dirty="0">
                <a:effectLst/>
                <a:latin typeface="Arial" panose="020B0604020202020204" pitchFamily="34" charset="0"/>
              </a:rPr>
              <a:t> </a:t>
            </a:r>
          </a:p>
          <a:p>
            <a:pPr algn="r"/>
            <a:r>
              <a:rPr lang="fa-IR" sz="2800" b="0" i="0" u="none" strike="noStrike" dirty="0">
                <a:effectLst/>
                <a:latin typeface="Arial" panose="020B0604020202020204" pitchFamily="34" charset="0"/>
              </a:rPr>
              <a:t>۲- به نظر شما خوشمزه ترین میوه کدام است؟</a:t>
            </a:r>
          </a:p>
          <a:p>
            <a:pPr algn="r"/>
            <a:r>
              <a:rPr lang="fa-IR" sz="2800" b="0" i="0" u="none" strike="noStrike" dirty="0">
                <a:effectLst/>
                <a:latin typeface="Arial" panose="020B0604020202020204" pitchFamily="34" charset="0"/>
              </a:rPr>
              <a:t> </a:t>
            </a:r>
          </a:p>
          <a:p>
            <a:pPr algn="r"/>
            <a:r>
              <a:rPr lang="en-GB" sz="2800" b="0" i="0" u="none" strike="noStrike" dirty="0">
                <a:effectLst/>
                <a:latin typeface="Arial" panose="020B0604020202020204" pitchFamily="34" charset="0"/>
              </a:rPr>
              <a:t> </a:t>
            </a:r>
            <a:r>
              <a:rPr lang="fa-IR" sz="2800" b="0" i="0" u="none" strike="noStrike" dirty="0">
                <a:effectLst/>
                <a:latin typeface="Arial" panose="020B0604020202020204" pitchFamily="34" charset="0"/>
              </a:rPr>
              <a:t>۳- وقتی کسی را درحال عکس گرفتن می بینید، بر طبق فرهنگ رایج خود، چه می کنید و چه می گویید؟</a:t>
            </a:r>
          </a:p>
          <a:p>
            <a:pPr algn="r"/>
            <a:endParaRPr lang="fa-IR" sz="2800" b="0" i="0" u="none" strike="noStrike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242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1F092F-C468-484D-8713-97959BF5E19E}"/>
              </a:ext>
            </a:extLst>
          </p:cNvPr>
          <p:cNvSpPr txBox="1"/>
          <p:nvPr/>
        </p:nvSpPr>
        <p:spPr>
          <a:xfrm>
            <a:off x="1276350" y="1066800"/>
            <a:ext cx="993457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3200" b="1" dirty="0"/>
              <a:t>Session </a:t>
            </a:r>
            <a:r>
              <a:rPr lang="fa-IR" sz="3200" b="1" dirty="0"/>
              <a:t>4</a:t>
            </a:r>
            <a:r>
              <a:rPr lang="en-GB" sz="3200" b="1" dirty="0"/>
              <a:t> - Intercession</a:t>
            </a:r>
          </a:p>
          <a:p>
            <a:pPr fontAlgn="base"/>
            <a:endParaRPr lang="en-GB" sz="2000" b="1" dirty="0"/>
          </a:p>
          <a:p>
            <a:pPr fontAlgn="base"/>
            <a:r>
              <a:rPr lang="en-GB" sz="2000" b="1" dirty="0"/>
              <a:t>“Your kingdom come” – Matthew 6:10 </a:t>
            </a:r>
          </a:p>
          <a:p>
            <a:pPr fontAlgn="base"/>
            <a:r>
              <a:rPr lang="en-GB" sz="2000" dirty="0"/>
              <a:t>In this session, we’ll explore the power and importance of praying on behalf of others.</a:t>
            </a:r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02935D-7618-B5AF-D5B2-6E56E9D83421}"/>
              </a:ext>
            </a:extLst>
          </p:cNvPr>
          <p:cNvSpPr txBox="1"/>
          <p:nvPr/>
        </p:nvSpPr>
        <p:spPr>
          <a:xfrm>
            <a:off x="1021878" y="4074842"/>
            <a:ext cx="10148243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a-IR" sz="3200" b="1" dirty="0">
                <a:effectLst/>
                <a:latin typeface="Century Gothic" panose="020B0502020202020204" pitchFamily="34" charset="0"/>
              </a:rPr>
              <a:t>جلسه چهارم - دعا و شفاعت برای دیگران </a:t>
            </a:r>
          </a:p>
          <a:p>
            <a:pPr algn="r"/>
            <a:r>
              <a:rPr lang="fa-IR" sz="2000" dirty="0">
                <a:effectLst/>
                <a:latin typeface="Century Gothic" panose="020B0502020202020204" pitchFamily="34" charset="0"/>
              </a:rPr>
              <a:t> </a:t>
            </a:r>
          </a:p>
          <a:p>
            <a:pPr algn="r"/>
            <a:r>
              <a:rPr lang="fa-IR" sz="2000" dirty="0">
                <a:effectLst/>
                <a:latin typeface="Century Gothic" panose="020B0502020202020204" pitchFamily="34" charset="0"/>
              </a:rPr>
              <a:t>"</a:t>
            </a:r>
            <a:r>
              <a:rPr lang="fa-IR" sz="2000" b="1" dirty="0">
                <a:effectLst/>
                <a:latin typeface="Century Gothic" panose="020B0502020202020204" pitchFamily="34" charset="0"/>
              </a:rPr>
              <a:t>پادشاهی تو بیاید" - انجیل </a:t>
            </a:r>
            <a:r>
              <a:rPr lang="fa-IR" sz="2000" b="1" dirty="0" err="1">
                <a:effectLst/>
                <a:latin typeface="Century Gothic" panose="020B0502020202020204" pitchFamily="34" charset="0"/>
              </a:rPr>
              <a:t>متی</a:t>
            </a:r>
            <a:r>
              <a:rPr lang="fa-IR" sz="2000" b="1" dirty="0">
                <a:effectLst/>
                <a:latin typeface="Century Gothic" panose="020B0502020202020204" pitchFamily="34" charset="0"/>
              </a:rPr>
              <a:t> باب ۶ آیه </a:t>
            </a:r>
            <a:r>
              <a:rPr lang="fa-IR" sz="2000" dirty="0">
                <a:effectLst/>
                <a:latin typeface="Century Gothic" panose="020B0502020202020204" pitchFamily="34" charset="0"/>
              </a:rPr>
              <a:t>۱۰</a:t>
            </a:r>
          </a:p>
          <a:p>
            <a:pPr algn="r"/>
            <a:r>
              <a:rPr lang="fa-IR" sz="2000" dirty="0">
                <a:effectLst/>
                <a:latin typeface="Century Gothic" panose="020B0502020202020204" pitchFamily="34" charset="0"/>
              </a:rPr>
              <a:t>در این جلسه، قدرت و اهمیت دعا کردن از جانب دیگران را بررسی خواهیم کرد. </a:t>
            </a:r>
          </a:p>
          <a:p>
            <a:pPr algn="l"/>
            <a:br>
              <a:rPr lang="fa-IR" b="1" i="0" u="none" strike="noStrike" dirty="0">
                <a:solidFill>
                  <a:srgbClr val="FFFFFF"/>
                </a:solidFill>
                <a:effectLst/>
                <a:latin typeface="Century Gothic" panose="020B0502020202020204" pitchFamily="34" charset="0"/>
              </a:rPr>
            </a:br>
            <a:endParaRPr lang="fa-IR" b="0" i="0" u="none" strike="noStrike" dirty="0">
              <a:solidFill>
                <a:srgbClr val="500050"/>
              </a:solidFill>
              <a:effectLst/>
              <a:latin typeface="Century Gothic" panose="020B0502020202020204" pitchFamily="34" charset="0"/>
            </a:endParaRPr>
          </a:p>
          <a:p>
            <a:br>
              <a:rPr lang="fa-IR" dirty="0">
                <a:solidFill>
                  <a:srgbClr val="500050"/>
                </a:solidFill>
                <a:effectLst/>
              </a:rPr>
            </a:br>
            <a:r>
              <a:rPr lang="fa-IR" b="0" i="0" u="none" strike="noStrike" dirty="0">
                <a:effectLst/>
                <a:latin typeface="Arial" panose="020B0604020202020204" pitchFamily="34" charset="0"/>
              </a:rPr>
              <a:t> </a:t>
            </a:r>
          </a:p>
          <a:p>
            <a:br>
              <a:rPr lang="fa-IR" dirty="0"/>
            </a:br>
            <a:br>
              <a:rPr lang="fa-IR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fa-IR" b="0" i="0" u="none" strike="noStrike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br>
              <a:rPr lang="fa-I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493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1F092F-C468-484D-8713-97959BF5E19E}"/>
              </a:ext>
            </a:extLst>
          </p:cNvPr>
          <p:cNvSpPr txBox="1"/>
          <p:nvPr/>
        </p:nvSpPr>
        <p:spPr>
          <a:xfrm>
            <a:off x="1276350" y="1066800"/>
            <a:ext cx="9934575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4000" b="1" dirty="0"/>
              <a:t>Summary</a:t>
            </a:r>
          </a:p>
          <a:p>
            <a:pPr fontAlgn="base"/>
            <a:endParaRPr lang="en-GB" b="1" dirty="0"/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/>
              <a:t>When God’s people intercede, God intervenes.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/>
              <a:t>There is power in our free will. 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/>
              <a:t>4 steps of intercession: get informed, get inspired, get indignant, get in synch.</a:t>
            </a:r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02935D-7618-B5AF-D5B2-6E56E9D83421}"/>
              </a:ext>
            </a:extLst>
          </p:cNvPr>
          <p:cNvSpPr txBox="1"/>
          <p:nvPr/>
        </p:nvSpPr>
        <p:spPr>
          <a:xfrm>
            <a:off x="1021878" y="3968823"/>
            <a:ext cx="10148243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a-IR" sz="4000" b="1" i="0" u="none" strike="noStrike" dirty="0">
                <a:effectLst/>
                <a:latin typeface="Century Gothic" panose="020B0502020202020204" pitchFamily="34" charset="0"/>
              </a:rPr>
              <a:t>چکیده</a:t>
            </a:r>
          </a:p>
          <a:p>
            <a:pPr algn="r"/>
            <a:r>
              <a:rPr lang="fa-IR" b="0" i="0" u="none" strike="noStrike" dirty="0">
                <a:solidFill>
                  <a:srgbClr val="500050"/>
                </a:solidFill>
                <a:effectLst/>
                <a:latin typeface="Century Gothic" panose="020B0502020202020204" pitchFamily="34" charset="0"/>
              </a:rPr>
              <a:t> </a:t>
            </a:r>
            <a:endParaRPr lang="fa-IR" sz="2000" b="0" i="0" u="none" strike="noStrike" dirty="0">
              <a:effectLst/>
              <a:latin typeface="Century Gothic" panose="020B0502020202020204" pitchFamily="34" charset="0"/>
            </a:endParaRPr>
          </a:p>
          <a:p>
            <a:pPr algn="r"/>
            <a:r>
              <a:rPr lang="fa-IR" sz="2400" b="0" i="0" u="none" strike="noStrike" dirty="0">
                <a:effectLst/>
                <a:latin typeface="Century Gothic" panose="020B0502020202020204" pitchFamily="34" charset="0"/>
              </a:rPr>
              <a:t>•وقتی قوم خدا شفاعت می کنند، خدا دخالت می کند.</a:t>
            </a:r>
          </a:p>
          <a:p>
            <a:pPr algn="r"/>
            <a:r>
              <a:rPr lang="fa-IR" sz="2400" b="0" i="0" u="none" strike="noStrike" dirty="0">
                <a:effectLst/>
                <a:latin typeface="Century Gothic" panose="020B0502020202020204" pitchFamily="34" charset="0"/>
              </a:rPr>
              <a:t>• قدرت در قدرت اختیار و اراده آزاد ما وجود دارد. </a:t>
            </a:r>
          </a:p>
          <a:p>
            <a:pPr algn="r"/>
            <a:r>
              <a:rPr lang="fa-IR" sz="2400" b="0" i="0" u="none" strike="noStrike" dirty="0">
                <a:effectLst/>
                <a:latin typeface="Century Gothic" panose="020B0502020202020204" pitchFamily="34" charset="0"/>
              </a:rPr>
              <a:t>• </a:t>
            </a:r>
            <a:r>
              <a:rPr lang="fa-IR" sz="2400" dirty="0">
                <a:effectLst/>
                <a:latin typeface="Century Gothic" panose="020B0502020202020204" pitchFamily="34" charset="0"/>
              </a:rPr>
              <a:t>۴ </a:t>
            </a:r>
            <a:r>
              <a:rPr lang="fa-IR" sz="2400" b="0" i="0" u="none" strike="noStrike" dirty="0">
                <a:effectLst/>
                <a:latin typeface="Century Gothic" panose="020B0502020202020204" pitchFamily="34" charset="0"/>
              </a:rPr>
              <a:t>قدم برای شفاعت و دعا برای دیگران: مطلع شدن، الهام گرفتن، </a:t>
            </a:r>
            <a:r>
              <a:rPr lang="fa-IR" sz="2400" dirty="0"/>
              <a:t>آزرده شدن</a:t>
            </a:r>
            <a:r>
              <a:rPr lang="fa-IR" sz="2400" b="0" i="0" u="none" strike="noStrike" dirty="0">
                <a:effectLst/>
                <a:latin typeface="Century Gothic" panose="020B0502020202020204" pitchFamily="34" charset="0"/>
              </a:rPr>
              <a:t>، هماهنگ شدن.</a:t>
            </a:r>
          </a:p>
          <a:p>
            <a:pPr algn="l"/>
            <a:br>
              <a:rPr lang="fa-IR" b="0" i="0" u="none" strike="noStrike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</a:br>
            <a:endParaRPr lang="fa-IR" b="0" i="0" u="none" strike="noStrike" dirty="0">
              <a:solidFill>
                <a:srgbClr val="222222"/>
              </a:solidFill>
              <a:effectLst/>
              <a:latin typeface="Century Gothic" panose="020B0502020202020204" pitchFamily="34" charset="0"/>
            </a:endParaRPr>
          </a:p>
          <a:p>
            <a:br>
              <a:rPr lang="fa-IR" dirty="0"/>
            </a:br>
            <a:r>
              <a:rPr lang="fa-IR" b="0" i="0" u="none" strike="noStrike" dirty="0">
                <a:effectLst/>
                <a:latin typeface="Arial" panose="020B0604020202020204" pitchFamily="34" charset="0"/>
              </a:rPr>
              <a:t> </a:t>
            </a:r>
          </a:p>
          <a:p>
            <a:br>
              <a:rPr lang="fa-IR" dirty="0"/>
            </a:br>
            <a:br>
              <a:rPr lang="fa-IR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fa-IR" b="0" i="0" u="none" strike="noStrike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br>
              <a:rPr lang="fa-I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591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1F092F-C468-484D-8713-97959BF5E19E}"/>
              </a:ext>
            </a:extLst>
          </p:cNvPr>
          <p:cNvSpPr txBox="1"/>
          <p:nvPr/>
        </p:nvSpPr>
        <p:spPr>
          <a:xfrm>
            <a:off x="862694" y="807110"/>
            <a:ext cx="533127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‘If my people, who are called by my name, will humble themselves and pray and seek my face and turn from their wicked ways, then I will hear from heaven, and I will forgive their sin and will heal their land.’ </a:t>
            </a:r>
            <a:r>
              <a:rPr lang="en-GB" sz="2400" dirty="0"/>
              <a:t>2 Chronicles 7.14</a:t>
            </a:r>
          </a:p>
          <a:p>
            <a:endParaRPr lang="en-GB" sz="2400" b="1" dirty="0"/>
          </a:p>
          <a:p>
            <a:endParaRPr lang="en-GB" sz="2400" b="1" dirty="0"/>
          </a:p>
          <a:p>
            <a:r>
              <a:rPr lang="en-GB" sz="2400" b="1" dirty="0"/>
              <a:t>Turn to your neighbour</a:t>
            </a:r>
            <a:r>
              <a:rPr lang="fa-IR" sz="2400" b="1" dirty="0"/>
              <a:t> </a:t>
            </a:r>
            <a:r>
              <a:rPr lang="en-GB" sz="2400" b="1" dirty="0"/>
              <a:t>:</a:t>
            </a:r>
          </a:p>
          <a:p>
            <a:endParaRPr lang="en-GB" sz="2400" b="1" dirty="0"/>
          </a:p>
          <a:p>
            <a:r>
              <a:rPr lang="en-GB" sz="2400" dirty="0"/>
              <a:t>What did you think about the video?</a:t>
            </a:r>
          </a:p>
          <a:p>
            <a:r>
              <a:rPr lang="en-GB" sz="2400" dirty="0"/>
              <a:t>What was helpful?</a:t>
            </a:r>
          </a:p>
          <a:p>
            <a:r>
              <a:rPr lang="en-GB" sz="2400" dirty="0"/>
              <a:t>What was challenging?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43D58E-8F67-E507-09CF-1741E4AA485B}"/>
              </a:ext>
            </a:extLst>
          </p:cNvPr>
          <p:cNvSpPr txBox="1"/>
          <p:nvPr/>
        </p:nvSpPr>
        <p:spPr>
          <a:xfrm>
            <a:off x="6096000" y="645779"/>
            <a:ext cx="5170715" cy="73558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0"/>
            <a:endParaRPr lang="fa-IR" sz="2600" dirty="0">
              <a:effectLst/>
              <a:latin typeface="Century Gothic" panose="020B0502020202020204" pitchFamily="34" charset="0"/>
            </a:endParaRPr>
          </a:p>
          <a:p>
            <a:pPr algn="r" rtl="0"/>
            <a:r>
              <a:rPr lang="fa-IR" sz="2600" dirty="0">
                <a:effectLst/>
                <a:latin typeface="Century Gothic" panose="020B0502020202020204" pitchFamily="34" charset="0"/>
              </a:rPr>
              <a:t>دوم تواریخ باب ۷ آیه ۱۴</a:t>
            </a:r>
          </a:p>
          <a:p>
            <a:pPr algn="r" rtl="1"/>
            <a:r>
              <a:rPr lang="fa-IR" sz="2600" b="1" dirty="0">
                <a:effectLst/>
                <a:latin typeface="Century Gothic" panose="020B0502020202020204" pitchFamily="34" charset="0"/>
              </a:rPr>
              <a:t>”اگر قوم من که به نام من خوانده </a:t>
            </a:r>
            <a:r>
              <a:rPr lang="fa-IR" sz="2600" b="1" dirty="0" err="1">
                <a:effectLst/>
                <a:latin typeface="Century Gothic" panose="020B0502020202020204" pitchFamily="34" charset="0"/>
              </a:rPr>
              <a:t>می‌شوند</a:t>
            </a:r>
            <a:r>
              <a:rPr lang="fa-IR" sz="2600" b="1" dirty="0">
                <a:effectLst/>
                <a:latin typeface="Century Gothic" panose="020B0502020202020204" pitchFamily="34" charset="0"/>
              </a:rPr>
              <a:t>، نزد من دعا کنند و توبه نمایند و از راههای پلید خود باز گردند، آنگاه من از آسمانها خواهم شنید و گناهان ایشان را خواهم بخشید و </a:t>
            </a:r>
            <a:r>
              <a:rPr lang="fa-IR" sz="2600" b="1" dirty="0" err="1">
                <a:effectLst/>
                <a:latin typeface="Century Gothic" panose="020B0502020202020204" pitchFamily="34" charset="0"/>
              </a:rPr>
              <a:t>کامیابی</a:t>
            </a:r>
            <a:r>
              <a:rPr lang="fa-IR" sz="2600" b="1" dirty="0">
                <a:effectLst/>
                <a:latin typeface="Century Gothic" panose="020B0502020202020204" pitchFamily="34" charset="0"/>
              </a:rPr>
              <a:t> به سرزمین آنها خواهم داد.“</a:t>
            </a:r>
          </a:p>
          <a:p>
            <a:pPr algn="r"/>
            <a:br>
              <a:rPr lang="fa-IR" sz="2600" b="1" dirty="0"/>
            </a:br>
            <a:br>
              <a:rPr lang="fa-IR" sz="2600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r>
              <a:rPr lang="fa-IR" sz="2600" b="1" i="0" u="none" strike="noStrike" dirty="0">
                <a:effectLst/>
                <a:latin typeface="Arial" panose="020B0604020202020204" pitchFamily="34" charset="0"/>
              </a:rPr>
              <a:t>به فرد بغل دستی خود روی کنید و بپرسید:</a:t>
            </a:r>
          </a:p>
          <a:p>
            <a:pPr algn="r" rtl="0"/>
            <a:endParaRPr lang="en-GB" sz="2600" b="0" i="0" u="none" strike="noStrike" dirty="0">
              <a:effectLst/>
              <a:latin typeface="Arial" panose="020B0604020202020204" pitchFamily="34" charset="0"/>
            </a:endParaRPr>
          </a:p>
          <a:p>
            <a:pPr algn="r" rtl="0"/>
            <a:r>
              <a:rPr lang="fa-IR" sz="2600" b="0" i="0" u="none" strike="noStrike" dirty="0">
                <a:effectLst/>
                <a:latin typeface="Arial" panose="020B0604020202020204" pitchFamily="34" charset="0"/>
              </a:rPr>
              <a:t>نظر شما در مورد ویدیو چیست؟</a:t>
            </a:r>
          </a:p>
          <a:p>
            <a:pPr algn="r" rtl="0"/>
            <a:r>
              <a:rPr lang="fa-IR" sz="2600" b="0" i="0" u="none" strike="noStrike" dirty="0">
                <a:effectLst/>
                <a:latin typeface="Arial" panose="020B0604020202020204" pitchFamily="34" charset="0"/>
              </a:rPr>
              <a:t>چه چیزی برای شما مفید بود؟</a:t>
            </a:r>
          </a:p>
          <a:p>
            <a:pPr algn="r" rtl="0"/>
            <a:r>
              <a:rPr lang="fa-IR" sz="2600" b="0" i="0" u="none" strike="noStrike" dirty="0">
                <a:effectLst/>
                <a:latin typeface="Arial" panose="020B0604020202020204" pitchFamily="34" charset="0"/>
              </a:rPr>
              <a:t>چه چیزی چالش برانگیز بود؟</a:t>
            </a:r>
          </a:p>
          <a:p>
            <a:br>
              <a:rPr lang="fa-IR" sz="2800" dirty="0"/>
            </a:br>
            <a:r>
              <a:rPr lang="fa-IR" sz="2800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br>
              <a:rPr lang="fa-IR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24126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1F092F-C468-484D-8713-97959BF5E19E}"/>
              </a:ext>
            </a:extLst>
          </p:cNvPr>
          <p:cNvSpPr txBox="1"/>
          <p:nvPr/>
        </p:nvSpPr>
        <p:spPr>
          <a:xfrm>
            <a:off x="424248" y="214184"/>
            <a:ext cx="5497581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2300" b="1" dirty="0"/>
              <a:t>In a small group of 4-5 people, discuss these questions:</a:t>
            </a:r>
          </a:p>
          <a:p>
            <a:pPr fontAlgn="base"/>
            <a:endParaRPr lang="en-GB" sz="2300" dirty="0"/>
          </a:p>
          <a:p>
            <a:pPr fontAlgn="base"/>
            <a:r>
              <a:rPr lang="en-GB" sz="2300" b="1" dirty="0"/>
              <a:t>Q.1 </a:t>
            </a:r>
            <a:r>
              <a:rPr lang="en-GB" sz="2300" dirty="0"/>
              <a:t>How do you feel about intercessory prayer – does it come naturally to you or is it more of a challenge? </a:t>
            </a:r>
          </a:p>
          <a:p>
            <a:pPr fontAlgn="base"/>
            <a:endParaRPr lang="en-GB" sz="2300" dirty="0"/>
          </a:p>
          <a:p>
            <a:pPr fontAlgn="base"/>
            <a:r>
              <a:rPr lang="en-GB" sz="2300" b="1" dirty="0"/>
              <a:t>“Our free wills are powerful; they can release or restrict the purposes of God.” </a:t>
            </a:r>
            <a:endParaRPr lang="en-GB" sz="2300" dirty="0"/>
          </a:p>
          <a:p>
            <a:pPr fontAlgn="base"/>
            <a:r>
              <a:rPr lang="en-GB" sz="2300" b="1" dirty="0"/>
              <a:t>Q.2 </a:t>
            </a:r>
            <a:r>
              <a:rPr lang="en-GB" sz="2300" dirty="0"/>
              <a:t>How does this affect the way that we come to God in intercessory prayer? </a:t>
            </a:r>
          </a:p>
          <a:p>
            <a:pPr fontAlgn="base"/>
            <a:br>
              <a:rPr lang="en-GB" sz="2300" dirty="0"/>
            </a:br>
            <a:r>
              <a:rPr lang="en-GB" sz="2300" b="1" dirty="0"/>
              <a:t>Q.3 </a:t>
            </a:r>
            <a:r>
              <a:rPr lang="en-GB" sz="2300" dirty="0"/>
              <a:t>Have you ever had a feeling that you needed to pray for something or someone? What happened? </a:t>
            </a:r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B50BAE-1538-3FD1-B1FE-64D8F387253E}"/>
              </a:ext>
            </a:extLst>
          </p:cNvPr>
          <p:cNvSpPr txBox="1"/>
          <p:nvPr/>
        </p:nvSpPr>
        <p:spPr>
          <a:xfrm>
            <a:off x="5617029" y="269342"/>
            <a:ext cx="6250753" cy="861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0"/>
            <a:r>
              <a:rPr lang="fa-IR" sz="2600" b="1" i="0" u="none" strike="noStrike" dirty="0">
                <a:effectLst/>
                <a:latin typeface="Arial" panose="020B0604020202020204" pitchFamily="34" charset="0"/>
              </a:rPr>
              <a:t>در یک گروه کوچک ۴ تا ۵ نفره، این سؤالات را مطرح کنید</a:t>
            </a:r>
            <a:r>
              <a:rPr lang="fa-IR" sz="2600" b="0" i="0" u="none" strike="noStrike" dirty="0">
                <a:effectLst/>
                <a:latin typeface="Arial" panose="020B0604020202020204" pitchFamily="34" charset="0"/>
              </a:rPr>
              <a:t>:</a:t>
            </a:r>
          </a:p>
          <a:p>
            <a:endParaRPr lang="en-GB" sz="2600" b="0" i="0" u="none" strike="noStrike" dirty="0">
              <a:effectLst/>
              <a:latin typeface="Arial" panose="020B0604020202020204" pitchFamily="34" charset="0"/>
            </a:endParaRPr>
          </a:p>
          <a:p>
            <a:pPr algn="r" rtl="0"/>
            <a:r>
              <a:rPr lang="fa-IR" sz="2400" b="1" dirty="0">
                <a:effectLst/>
                <a:latin typeface="Century Gothic" panose="020B0502020202020204" pitchFamily="34" charset="0"/>
              </a:rPr>
              <a:t>سوال اول-</a:t>
            </a:r>
            <a:r>
              <a:rPr lang="fa-IR" sz="2400" dirty="0">
                <a:effectLst/>
                <a:latin typeface="Century Gothic" panose="020B0502020202020204" pitchFamily="34" charset="0"/>
              </a:rPr>
              <a:t>  چه احساسی نسبت به دعای شفاعت دارید - آیا این دعا برای شما طبیعی است یا بیشتر حالت چالشی دارد؟ </a:t>
            </a:r>
          </a:p>
          <a:p>
            <a:pPr algn="r" rtl="0"/>
            <a:r>
              <a:rPr lang="fa-IR" sz="2400" dirty="0">
                <a:effectLst/>
                <a:latin typeface="Century Gothic" panose="020B0502020202020204" pitchFamily="34" charset="0"/>
              </a:rPr>
              <a:t> </a:t>
            </a:r>
          </a:p>
          <a:p>
            <a:pPr algn="r" rtl="1"/>
            <a:r>
              <a:rPr lang="fa-IR" sz="2400" b="1" dirty="0">
                <a:latin typeface="Century Gothic" panose="020B0502020202020204" pitchFamily="34" charset="0"/>
              </a:rPr>
              <a:t> </a:t>
            </a:r>
            <a:r>
              <a:rPr lang="en-GB" sz="2400" b="1" dirty="0">
                <a:latin typeface="Century Gothic" panose="020B0502020202020204" pitchFamily="34" charset="0"/>
              </a:rPr>
              <a:t>" </a:t>
            </a:r>
            <a:r>
              <a:rPr lang="fa-IR" sz="2400" b="1" dirty="0">
                <a:latin typeface="Century Gothic" panose="020B0502020202020204" pitchFamily="34" charset="0"/>
              </a:rPr>
              <a:t> </a:t>
            </a:r>
            <a:r>
              <a:rPr lang="fa-IR" sz="2400" b="1" dirty="0">
                <a:effectLst/>
                <a:latin typeface="Century Gothic" panose="020B0502020202020204" pitchFamily="34" charset="0"/>
              </a:rPr>
              <a:t>اراده آزاد یا قدرت اختیار ما قدرتمند فراوان دارد. آنها می توانند اهداف خدا را به انجام رسانیده یا محدود نمایند</a:t>
            </a:r>
            <a:r>
              <a:rPr lang="en-GB" sz="2400" b="1" dirty="0">
                <a:latin typeface="Century Gothic" panose="020B0502020202020204" pitchFamily="34" charset="0"/>
              </a:rPr>
              <a:t> " </a:t>
            </a:r>
            <a:r>
              <a:rPr lang="fa-IR" sz="2400" b="1" dirty="0">
                <a:effectLst/>
                <a:latin typeface="Century Gothic" panose="020B0502020202020204" pitchFamily="34" charset="0"/>
              </a:rPr>
              <a:t> </a:t>
            </a:r>
          </a:p>
          <a:p>
            <a:pPr algn="l"/>
            <a:br>
              <a:rPr lang="fa-IR" sz="2400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fa-IR" sz="2400" b="0" i="0" u="none" strike="noStrike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r" rtl="0"/>
            <a:r>
              <a:rPr lang="fa-IR" sz="2400" b="1" dirty="0">
                <a:effectLst/>
                <a:latin typeface="Century Gothic" panose="020B0502020202020204" pitchFamily="34" charset="0"/>
              </a:rPr>
              <a:t>سوال دوم -</a:t>
            </a:r>
            <a:r>
              <a:rPr lang="fa-IR" sz="2400" dirty="0">
                <a:effectLst/>
                <a:latin typeface="Century Gothic" panose="020B0502020202020204" pitchFamily="34" charset="0"/>
              </a:rPr>
              <a:t> این موضوع چگونه بر روشی که ما در دعای شفاعت به سمت خداوند ‌رجوع می کنیم، تأثیر </a:t>
            </a:r>
            <a:r>
              <a:rPr lang="fa-IR" sz="2400" dirty="0" err="1">
                <a:effectLst/>
                <a:latin typeface="Century Gothic" panose="020B0502020202020204" pitchFamily="34" charset="0"/>
              </a:rPr>
              <a:t>می‌گذارد</a:t>
            </a:r>
            <a:r>
              <a:rPr lang="fa-IR" sz="2400" dirty="0">
                <a:effectLst/>
                <a:latin typeface="Century Gothic" panose="020B0502020202020204" pitchFamily="34" charset="0"/>
              </a:rPr>
              <a:t>؟ </a:t>
            </a:r>
          </a:p>
          <a:p>
            <a:pPr algn="r" rtl="0"/>
            <a:br>
              <a:rPr lang="fa-IR" sz="2800" dirty="0">
                <a:effectLst/>
                <a:latin typeface="Century Gothic" panose="020B0502020202020204" pitchFamily="34" charset="0"/>
              </a:rPr>
            </a:br>
            <a:endParaRPr lang="fa-IR" sz="2800" dirty="0">
              <a:effectLst/>
              <a:latin typeface="Century Gothic" panose="020B0502020202020204" pitchFamily="34" charset="0"/>
            </a:endParaRPr>
          </a:p>
          <a:p>
            <a:pPr algn="r" rtl="1"/>
            <a:r>
              <a:rPr lang="fa-IR" sz="2400" b="1" i="0" u="none" strike="noStrike" dirty="0">
                <a:effectLst/>
                <a:latin typeface="century gothic" panose="020B0502020202020204" pitchFamily="34" charset="0"/>
              </a:rPr>
              <a:t>سوال سوم</a:t>
            </a:r>
            <a:r>
              <a:rPr lang="en-GB" sz="2400" b="1" i="0" u="none" strike="noStrike" dirty="0">
                <a:effectLst/>
                <a:latin typeface="century gothic" panose="020B0502020202020204" pitchFamily="34" charset="0"/>
              </a:rPr>
              <a:t> </a:t>
            </a:r>
            <a:r>
              <a:rPr lang="fa-IR" sz="2400" b="1" i="0" u="none" strike="noStrike" dirty="0">
                <a:effectLst/>
                <a:latin typeface="century gothic" panose="020B0502020202020204" pitchFamily="34" charset="0"/>
              </a:rPr>
              <a:t>-</a:t>
            </a:r>
            <a:r>
              <a:rPr lang="fa-IR" sz="2400" b="0" i="0" u="none" strike="noStrike" dirty="0">
                <a:effectLst/>
                <a:latin typeface="century gothic" panose="020B0502020202020204" pitchFamily="34" charset="0"/>
              </a:rPr>
              <a:t> آیا تا بحال تجربه این را داشته </a:t>
            </a:r>
            <a:r>
              <a:rPr lang="fa-IR" sz="2400" b="0" i="0" u="none" strike="noStrike" dirty="0" err="1">
                <a:effectLst/>
                <a:latin typeface="century gothic" panose="020B0502020202020204" pitchFamily="34" charset="0"/>
              </a:rPr>
              <a:t>اید</a:t>
            </a:r>
            <a:r>
              <a:rPr lang="fa-IR" sz="2400" b="0" i="0" u="none" strike="noStrike" dirty="0">
                <a:effectLst/>
                <a:latin typeface="century gothic" panose="020B0502020202020204" pitchFamily="34" charset="0"/>
              </a:rPr>
              <a:t> که احتیاج دارید برای کسی یا چیزی دعا کنید؟ چه اتفاقی افتاد؟</a:t>
            </a:r>
            <a:endParaRPr lang="fa-IR" sz="2400" dirty="0">
              <a:effectLst/>
              <a:latin typeface="Century Gothic" panose="020B0502020202020204" pitchFamily="34" charset="0"/>
            </a:endParaRPr>
          </a:p>
          <a:p>
            <a:endParaRPr lang="fa-IR" sz="2600" b="0" i="0" u="none" strike="noStrike" dirty="0">
              <a:effectLst/>
              <a:latin typeface="Arial" panose="020B0604020202020204" pitchFamily="34" charset="0"/>
            </a:endParaRPr>
          </a:p>
          <a:p>
            <a:pPr algn="l" rtl="0"/>
            <a:br>
              <a:rPr lang="fa-IR" sz="2600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fa-IR" sz="2600" b="0" i="0" u="none" strike="noStrike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br>
              <a:rPr lang="fa-IR" sz="2600" dirty="0"/>
            </a:br>
            <a:br>
              <a:rPr lang="fa-IR" sz="2600" dirty="0"/>
            </a:b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431042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1F092F-C468-484D-8713-97959BF5E19E}"/>
              </a:ext>
            </a:extLst>
          </p:cNvPr>
          <p:cNvSpPr txBox="1"/>
          <p:nvPr/>
        </p:nvSpPr>
        <p:spPr>
          <a:xfrm>
            <a:off x="324217" y="151180"/>
            <a:ext cx="5232521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2400" b="1" dirty="0"/>
              <a:t>Pray together in your group:</a:t>
            </a:r>
          </a:p>
          <a:p>
            <a:pPr fontAlgn="base"/>
            <a:endParaRPr lang="en-GB" dirty="0"/>
          </a:p>
          <a:p>
            <a:pPr fontAlgn="base"/>
            <a:r>
              <a:rPr lang="en-GB" b="1" dirty="0"/>
              <a:t>“Prayer isn’t about trying to get God to say amen to what I want; prayer is about me saying amen to God’s will for my life” </a:t>
            </a:r>
          </a:p>
          <a:p>
            <a:pPr fontAlgn="base"/>
            <a:endParaRPr lang="en-GB" dirty="0"/>
          </a:p>
          <a:p>
            <a:pPr fontAlgn="base"/>
            <a:r>
              <a:rPr lang="en-GB" b="1" dirty="0"/>
              <a:t>1 Get informed: </a:t>
            </a:r>
            <a:r>
              <a:rPr lang="en-GB" dirty="0"/>
              <a:t>What issue would you like to pray for in your community or country or the world?</a:t>
            </a:r>
            <a:br>
              <a:rPr lang="en-GB" dirty="0"/>
            </a:br>
            <a:endParaRPr lang="en-GB" dirty="0"/>
          </a:p>
          <a:p>
            <a:pPr fontAlgn="base"/>
            <a:r>
              <a:rPr lang="en-GB" b="1" dirty="0"/>
              <a:t>2. Get inspired: </a:t>
            </a:r>
            <a:r>
              <a:rPr lang="en-GB" dirty="0"/>
              <a:t>What is God saying about this? Invite the Holy Spirit to speak into the situations you’re interceding for. </a:t>
            </a:r>
          </a:p>
          <a:p>
            <a:pPr fontAlgn="base"/>
            <a:endParaRPr lang="en-GB" dirty="0"/>
          </a:p>
          <a:p>
            <a:pPr fontAlgn="base"/>
            <a:r>
              <a:rPr lang="en-GB" b="1" dirty="0"/>
              <a:t>3. Get indignant: </a:t>
            </a:r>
            <a:r>
              <a:rPr lang="en-GB" dirty="0"/>
              <a:t>Engage your own heart and allow yourself to think and feel honestly as you pray. </a:t>
            </a:r>
          </a:p>
          <a:p>
            <a:pPr fontAlgn="base"/>
            <a:endParaRPr lang="en-GB" dirty="0"/>
          </a:p>
          <a:p>
            <a:pPr fontAlgn="base"/>
            <a:r>
              <a:rPr lang="en-GB" b="1" dirty="0"/>
              <a:t>4. Get in synch: </a:t>
            </a:r>
            <a:r>
              <a:rPr lang="en-GB" dirty="0"/>
              <a:t>Pray together. Either decide to all pray out loud at once, or pray in a circle so that everyone has a chance to pray and be heard.</a:t>
            </a:r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B50BAE-1538-3FD1-B1FE-64D8F387253E}"/>
              </a:ext>
            </a:extLst>
          </p:cNvPr>
          <p:cNvSpPr txBox="1"/>
          <p:nvPr/>
        </p:nvSpPr>
        <p:spPr>
          <a:xfrm>
            <a:off x="6095998" y="259394"/>
            <a:ext cx="5771785" cy="6017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fa-IR" sz="2400" b="1" dirty="0">
                <a:effectLst/>
                <a:latin typeface="Century Gothic" panose="020B0502020202020204" pitchFamily="34" charset="0"/>
              </a:rPr>
              <a:t>با هم و دست جمعی در گروه خود با هم دعا کنید:</a:t>
            </a:r>
          </a:p>
          <a:p>
            <a:pPr algn="r" rtl="0"/>
            <a:r>
              <a:rPr lang="fa-IR" sz="1900" dirty="0">
                <a:effectLst/>
                <a:latin typeface="Century Gothic" panose="020B0502020202020204" pitchFamily="34" charset="0"/>
              </a:rPr>
              <a:t> </a:t>
            </a:r>
          </a:p>
          <a:p>
            <a:pPr algn="l" rtl="1"/>
            <a:r>
              <a:rPr lang="en-GB" sz="1900" b="1" dirty="0">
                <a:effectLst/>
                <a:latin typeface="Century Gothic" panose="020B0502020202020204" pitchFamily="34" charset="0"/>
              </a:rPr>
              <a:t>‘</a:t>
            </a:r>
            <a:r>
              <a:rPr lang="fa-IR" sz="1900" b="1" dirty="0">
                <a:effectLst/>
                <a:latin typeface="Century Gothic" panose="020B0502020202020204" pitchFamily="34" charset="0"/>
              </a:rPr>
              <a:t>دعا این نیست که انتظار داشته باشیم که خدا به آنچه خواسته ماست، آمین بگوید. بلکه دعا این است که من به خواست خدا برای زندگی ام آمین گویم</a:t>
            </a:r>
            <a:r>
              <a:rPr lang="en-GB" sz="1900" b="1" dirty="0">
                <a:effectLst/>
                <a:latin typeface="Century Gothic" panose="020B0502020202020204" pitchFamily="34" charset="0"/>
              </a:rPr>
              <a:t>’</a:t>
            </a:r>
            <a:endParaRPr lang="fa-IR" sz="1900" b="1" dirty="0">
              <a:effectLst/>
              <a:latin typeface="Century Gothic" panose="020B0502020202020204" pitchFamily="34" charset="0"/>
            </a:endParaRPr>
          </a:p>
          <a:p>
            <a:pPr algn="r" rtl="0"/>
            <a:r>
              <a:rPr lang="fa-IR" sz="1900" dirty="0">
                <a:effectLst/>
                <a:latin typeface="Century Gothic" panose="020B0502020202020204" pitchFamily="34" charset="0"/>
              </a:rPr>
              <a:t> </a:t>
            </a:r>
          </a:p>
          <a:p>
            <a:pPr algn="r" rtl="1"/>
            <a:r>
              <a:rPr lang="fa-IR" sz="1900" b="1" dirty="0"/>
              <a:t>۱- مطلع شوید: </a:t>
            </a:r>
            <a:r>
              <a:rPr lang="fa-IR" sz="1900" dirty="0"/>
              <a:t>دوست دارید برای چه موضوعی در جامعه یا کشور یا جهان خود دعا کنید؟</a:t>
            </a:r>
          </a:p>
          <a:p>
            <a:pPr algn="r"/>
            <a:br>
              <a:rPr lang="fa-IR" sz="1900" dirty="0"/>
            </a:br>
            <a:endParaRPr lang="fa-IR" sz="1900" b="1" dirty="0"/>
          </a:p>
          <a:p>
            <a:pPr algn="r" rtl="1"/>
            <a:r>
              <a:rPr lang="fa-IR" sz="1900" b="1" dirty="0"/>
              <a:t>۲- الهام بگیرید: </a:t>
            </a:r>
            <a:r>
              <a:rPr lang="fa-IR" sz="1900" dirty="0"/>
              <a:t>خدا در این مورد چه می گوید؟ از روح </a:t>
            </a:r>
            <a:r>
              <a:rPr lang="fa-IR" sz="1900" dirty="0" err="1"/>
              <a:t>القدس</a:t>
            </a:r>
            <a:r>
              <a:rPr lang="fa-IR" sz="1900" dirty="0"/>
              <a:t> دعوت کنید تا در موقعیت </a:t>
            </a:r>
            <a:r>
              <a:rPr lang="fa-IR" sz="1900" dirty="0" err="1"/>
              <a:t>هایی</a:t>
            </a:r>
            <a:r>
              <a:rPr lang="fa-IR" sz="1900" dirty="0"/>
              <a:t> که شفاعت می کنید با شما سخن گوید.</a:t>
            </a:r>
          </a:p>
          <a:p>
            <a:pPr algn="r"/>
            <a:br>
              <a:rPr lang="fa-IR" sz="1900" dirty="0"/>
            </a:br>
            <a:endParaRPr lang="fa-IR" sz="1900" dirty="0"/>
          </a:p>
          <a:p>
            <a:pPr algn="r" rtl="1"/>
            <a:r>
              <a:rPr lang="fa-IR" sz="1900" b="1" dirty="0"/>
              <a:t>۳- آزرده شدن: </a:t>
            </a:r>
            <a:r>
              <a:rPr lang="fa-IR" sz="1900" dirty="0"/>
              <a:t>قلب خود را درگیر کنید و به خود اجازه دهید در هنگام دعا صادقانه فکر و احساس کند. </a:t>
            </a:r>
            <a:br>
              <a:rPr lang="fa-IR" sz="1900" dirty="0"/>
            </a:br>
            <a:endParaRPr lang="fa-IR" sz="1900" dirty="0"/>
          </a:p>
          <a:p>
            <a:pPr algn="r" rtl="1"/>
            <a:r>
              <a:rPr lang="fa-IR" sz="1900" b="1" i="0" u="none" strike="noStrike" dirty="0">
                <a:effectLst/>
                <a:latin typeface="Arial" panose="020B0604020202020204" pitchFamily="34" charset="0"/>
              </a:rPr>
              <a:t>۴-همگام شوید</a:t>
            </a:r>
            <a:r>
              <a:rPr lang="fa-IR" sz="1900" b="0" i="0" u="none" strike="noStrike" dirty="0">
                <a:effectLst/>
                <a:latin typeface="Arial" panose="020B0604020202020204" pitchFamily="34" charset="0"/>
              </a:rPr>
              <a:t>: با هم دعا کنید. یا تصمیم بگیرید که همه یکباره با صدای بلند دعا کنید یا دایره ای دعا کنید تا همه فرصت دعا و شنیدن داشته باشند.</a:t>
            </a:r>
          </a:p>
        </p:txBody>
      </p:sp>
    </p:spTree>
    <p:extLst>
      <p:ext uri="{BB962C8B-B14F-4D97-AF65-F5344CB8AC3E}">
        <p14:creationId xmlns:p14="http://schemas.microsoft.com/office/powerpoint/2010/main" val="39055601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614</TotalTime>
  <Words>936</Words>
  <Application>Microsoft Macintosh PowerPoint</Application>
  <PresentationFormat>Widescreen</PresentationFormat>
  <Paragraphs>99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Century Gothic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Lowth</dc:creator>
  <cp:lastModifiedBy>Sepi Black</cp:lastModifiedBy>
  <cp:revision>26</cp:revision>
  <dcterms:created xsi:type="dcterms:W3CDTF">2024-09-25T16:04:54Z</dcterms:created>
  <dcterms:modified xsi:type="dcterms:W3CDTF">2024-10-29T14:37:02Z</dcterms:modified>
</cp:coreProperties>
</file>