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78" r:id="rId1"/>
  </p:sldMasterIdLst>
  <p:sldIdLst>
    <p:sldId id="262" r:id="rId2"/>
    <p:sldId id="256" r:id="rId3"/>
    <p:sldId id="263" r:id="rId4"/>
    <p:sldId id="265" r:id="rId5"/>
    <p:sldId id="257" r:id="rId6"/>
    <p:sldId id="258" r:id="rId7"/>
    <p:sldId id="264"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4983" autoAdjust="0"/>
    <p:restoredTop sz="88318"/>
  </p:normalViewPr>
  <p:slideViewPr>
    <p:cSldViewPr snapToGrid="0">
      <p:cViewPr varScale="1">
        <p:scale>
          <a:sx n="97" d="100"/>
          <a:sy n="97" d="100"/>
        </p:scale>
        <p:origin x="1200" y="19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97869581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621973-54CE-49CF-A0C3-A26C0670BCBA}" type="datetimeFigureOut">
              <a:rPr lang="en-GB" smtClean="0"/>
              <a:t>22/10/2024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13075761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844404339"/>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455466830"/>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76760295"/>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22985093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4"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25909602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856907562"/>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63162136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72675654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878944914"/>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19621973-54CE-49CF-A0C3-A26C0670BCBA}" type="datetimeFigureOut">
              <a:rPr lang="en-GB" smtClean="0"/>
              <a:t>22/10/2024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6562128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19621973-54CE-49CF-A0C3-A26C0670BCBA}" type="datetimeFigureOut">
              <a:rPr lang="en-GB" smtClean="0"/>
              <a:t>22/10/2024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401082650"/>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3"/>
          <p:cNvSpPr>
            <a:spLocks noGrp="1"/>
          </p:cNvSpPr>
          <p:nvPr>
            <p:ph type="ftr" sz="quarter" idx="11"/>
          </p:nvPr>
        </p:nvSpPr>
        <p:spPr/>
        <p:txBody>
          <a:bodyPr/>
          <a:lstStyle/>
          <a:p>
            <a:endParaRPr lang="en-GB"/>
          </a:p>
        </p:txBody>
      </p:sp>
      <p:sp>
        <p:nvSpPr>
          <p:cNvPr id="6" name="Slide Number Placeholder 4"/>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3131611403"/>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2"/>
          <p:cNvSpPr>
            <a:spLocks noGrp="1"/>
          </p:cNvSpPr>
          <p:nvPr>
            <p:ph type="ftr" sz="quarter" idx="11"/>
          </p:nvPr>
        </p:nvSpPr>
        <p:spPr/>
        <p:txBody>
          <a:bodyPr/>
          <a:lstStyle/>
          <a:p>
            <a:endParaRPr lang="en-GB"/>
          </a:p>
        </p:txBody>
      </p:sp>
      <p:sp>
        <p:nvSpPr>
          <p:cNvPr id="6" name="Slide Number Placeholder 3"/>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210086234"/>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7" name="Date Placeholder 4"/>
          <p:cNvSpPr>
            <a:spLocks noGrp="1"/>
          </p:cNvSpPr>
          <p:nvPr>
            <p:ph type="dt" sz="half" idx="10"/>
          </p:nvPr>
        </p:nvSpPr>
        <p:spPr/>
        <p:txBody>
          <a:bodyPr/>
          <a:lstStyle/>
          <a:p>
            <a:fld id="{19621973-54CE-49CF-A0C3-A26C0670BCBA}" type="datetimeFigureOut">
              <a:rPr lang="en-GB" smtClean="0"/>
              <a:t>22/10/2024</a:t>
            </a:fld>
            <a:endParaRPr lang="en-GB"/>
          </a:p>
        </p:txBody>
      </p:sp>
      <p:sp>
        <p:nvSpPr>
          <p:cNvPr id="5" name="Footer Placeholder 5"/>
          <p:cNvSpPr>
            <a:spLocks noGrp="1"/>
          </p:cNvSpPr>
          <p:nvPr>
            <p:ph type="ftr" sz="quarter" idx="11"/>
          </p:nvPr>
        </p:nvSpPr>
        <p:spPr/>
        <p:txBody>
          <a:bodyPr/>
          <a:lstStyle/>
          <a:p>
            <a:endParaRPr lang="en-GB"/>
          </a:p>
        </p:txBody>
      </p:sp>
      <p:sp>
        <p:nvSpPr>
          <p:cNvPr id="6"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6391275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Edit Master text styles</a:t>
            </a:r>
          </a:p>
        </p:txBody>
      </p:sp>
      <p:sp>
        <p:nvSpPr>
          <p:cNvPr id="5" name="Date Placeholder 4"/>
          <p:cNvSpPr>
            <a:spLocks noGrp="1"/>
          </p:cNvSpPr>
          <p:nvPr>
            <p:ph type="dt" sz="half" idx="10"/>
          </p:nvPr>
        </p:nvSpPr>
        <p:spPr/>
        <p:txBody>
          <a:bodyPr/>
          <a:lstStyle/>
          <a:p>
            <a:fld id="{19621973-54CE-49CF-A0C3-A26C0670BCBA}" type="datetimeFigureOut">
              <a:rPr lang="en-GB" smtClean="0"/>
              <a:t>22/10/2024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2967451B-5783-47D5-AC83-4EF759264402}" type="slidenum">
              <a:rPr lang="en-GB" smtClean="0"/>
              <a:t>‹#›</a:t>
            </a:fld>
            <a:endParaRPr lang="en-GB"/>
          </a:p>
        </p:txBody>
      </p:sp>
    </p:spTree>
    <p:extLst>
      <p:ext uri="{BB962C8B-B14F-4D97-AF65-F5344CB8AC3E}">
        <p14:creationId xmlns:p14="http://schemas.microsoft.com/office/powerpoint/2010/main" val="142231160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theme" Target="../theme/theme1.xml"/><Relationship Id="rId3" Type="http://schemas.openxmlformats.org/officeDocument/2006/relationships/slideLayout" Target="../slideLayouts/slideLayout3.xml"/><Relationship Id="rId21" Type="http://schemas.openxmlformats.org/officeDocument/2006/relationships/image" Target="../media/image4.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3.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19" Type="http://schemas.openxmlformats.org/officeDocument/2006/relationships/image" Target="../media/image2.png"/><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5.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19">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0">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sp>
      <p:pic>
        <p:nvPicPr>
          <p:cNvPr id="9" name="Picture 8"/>
          <p:cNvPicPr>
            <a:picLocks noChangeAspect="1"/>
          </p:cNvPicPr>
          <p:nvPr/>
        </p:nvPicPr>
        <p:blipFill rotWithShape="1">
          <a:blip r:embed="rId21">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2">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19621973-54CE-49CF-A0C3-A26C0670BCBA}" type="datetimeFigureOut">
              <a:rPr lang="en-GB" smtClean="0"/>
              <a:t>22/10/2024</a:t>
            </a:fld>
            <a:endParaRPr lang="en-GB"/>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GB"/>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2967451B-5783-47D5-AC83-4EF759264402}" type="slidenum">
              <a:rPr lang="en-GB" smtClean="0"/>
              <a:t>‹#›</a:t>
            </a:fld>
            <a:endParaRPr lang="en-GB"/>
          </a:p>
        </p:txBody>
      </p:sp>
    </p:spTree>
    <p:extLst>
      <p:ext uri="{BB962C8B-B14F-4D97-AF65-F5344CB8AC3E}">
        <p14:creationId xmlns:p14="http://schemas.microsoft.com/office/powerpoint/2010/main" val="3736205198"/>
      </p:ext>
    </p:extLst>
  </p:cSld>
  <p:clrMap bg1="dk1" tx1="lt1" bg2="dk2" tx2="lt2" accent1="accent1" accent2="accent2" accent3="accent3" accent4="accent4" accent5="accent5" accent6="accent6" hlink="hlink" folHlink="folHlink"/>
  <p:sldLayoutIdLst>
    <p:sldLayoutId id="2147483679" r:id="rId1"/>
    <p:sldLayoutId id="2147483680" r:id="rId2"/>
    <p:sldLayoutId id="2147483681" r:id="rId3"/>
    <p:sldLayoutId id="2147483682" r:id="rId4"/>
    <p:sldLayoutId id="2147483683" r:id="rId5"/>
    <p:sldLayoutId id="2147483684" r:id="rId6"/>
    <p:sldLayoutId id="2147483685" r:id="rId7"/>
    <p:sldLayoutId id="2147483686" r:id="rId8"/>
    <p:sldLayoutId id="2147483687" r:id="rId9"/>
    <p:sldLayoutId id="2147483688" r:id="rId10"/>
    <p:sldLayoutId id="2147483689" r:id="rId11"/>
    <p:sldLayoutId id="2147483690" r:id="rId12"/>
    <p:sldLayoutId id="2147483691" r:id="rId13"/>
    <p:sldLayoutId id="2147483692" r:id="rId14"/>
    <p:sldLayoutId id="2147483693" r:id="rId15"/>
    <p:sldLayoutId id="2147483694" r:id="rId16"/>
    <p:sldLayoutId id="2147483695" r:id="rId17"/>
  </p:sldLayoutIdLst>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331304" y="265043"/>
            <a:ext cx="8216348" cy="3477875"/>
          </a:xfrm>
          <a:prstGeom prst="rect">
            <a:avLst/>
          </a:prstGeom>
          <a:noFill/>
        </p:spPr>
        <p:txBody>
          <a:bodyPr wrap="square" rtlCol="0">
            <a:spAutoFit/>
          </a:bodyPr>
          <a:lstStyle/>
          <a:p>
            <a:pPr fontAlgn="base"/>
            <a:r>
              <a:rPr lang="en-GB" sz="3200" b="1" dirty="0"/>
              <a:t>Icebreaker Questions </a:t>
            </a:r>
          </a:p>
          <a:p>
            <a:pPr fontAlgn="base"/>
            <a:endParaRPr lang="en-GB" sz="3200" b="1" dirty="0"/>
          </a:p>
          <a:p>
            <a:r>
              <a:rPr lang="en-GB" sz="2400" b="1" dirty="0"/>
              <a:t>1. Are you an early bird or a night owl?</a:t>
            </a:r>
          </a:p>
          <a:p>
            <a:r>
              <a:rPr lang="en-GB" sz="2400" b="1" dirty="0"/>
              <a:t>2. If you could choose to have one superpower, what would you choose? (For example, flying, invisibility, super-strength, mind-reading)</a:t>
            </a:r>
          </a:p>
          <a:p>
            <a:r>
              <a:rPr lang="en-GB" sz="2400" b="1" dirty="0"/>
              <a:t>3. Who makes you laugh?</a:t>
            </a:r>
          </a:p>
          <a:p>
            <a:br>
              <a:rPr lang="en-GB" dirty="0"/>
            </a:br>
            <a:endParaRPr lang="en-GB" dirty="0"/>
          </a:p>
        </p:txBody>
      </p:sp>
      <p:sp>
        <p:nvSpPr>
          <p:cNvPr id="2" name="TextBox 1">
            <a:extLst>
              <a:ext uri="{FF2B5EF4-FFF2-40B4-BE49-F238E27FC236}">
                <a16:creationId xmlns:a16="http://schemas.microsoft.com/office/drawing/2014/main" id="{5F589C3B-5A1E-F12D-0A27-60514F4224E4}"/>
              </a:ext>
            </a:extLst>
          </p:cNvPr>
          <p:cNvSpPr txBox="1"/>
          <p:nvPr/>
        </p:nvSpPr>
        <p:spPr>
          <a:xfrm>
            <a:off x="3836504" y="3134139"/>
            <a:ext cx="8216348" cy="3724096"/>
          </a:xfrm>
          <a:prstGeom prst="rect">
            <a:avLst/>
          </a:prstGeom>
          <a:noFill/>
        </p:spPr>
        <p:txBody>
          <a:bodyPr wrap="square" rtlCol="0">
            <a:spAutoFit/>
          </a:bodyPr>
          <a:lstStyle/>
          <a:p>
            <a:pPr algn="r" fontAlgn="base"/>
            <a:r>
              <a:rPr lang="fa-IR" sz="3200" b="1" dirty="0">
                <a:latin typeface="Arial" panose="020B0604020202020204" pitchFamily="34" charset="0"/>
              </a:rPr>
              <a:t>سوالاتی برای گرمی محفل و گرمی بین افراد</a:t>
            </a:r>
            <a:endParaRPr lang="fa-IR" sz="3200" dirty="0">
              <a:latin typeface="Arial" panose="020B0604020202020204" pitchFamily="34" charset="0"/>
            </a:endParaRPr>
          </a:p>
          <a:p>
            <a:pPr algn="r" rtl="1"/>
            <a:br>
              <a:rPr lang="fa-IR" sz="2400" b="1" i="0" u="none" strike="noStrike" dirty="0">
                <a:effectLst/>
                <a:latin typeface="Arial" panose="020B0604020202020204" pitchFamily="34" charset="0"/>
              </a:rPr>
            </a:br>
            <a:r>
              <a:rPr lang="fa-IR" sz="2400" b="1" i="0" u="none" strike="noStrike" dirty="0">
                <a:effectLst/>
                <a:latin typeface="Arial" panose="020B0604020202020204" pitchFamily="34" charset="0"/>
              </a:rPr>
              <a:t>۱. آیا شما مرغ سحر خیز هستید (صبح زود بیشتر کارایی دارید) یا مثل جغد شب ( بیشتر آخر شب ها کارهایتان را انجام</a:t>
            </a:r>
            <a:r>
              <a:rPr lang="en-GB" sz="2400" b="1" i="0" u="none" strike="noStrike" dirty="0">
                <a:effectLst/>
                <a:latin typeface="Arial" panose="020B0604020202020204" pitchFamily="34" charset="0"/>
              </a:rPr>
              <a:t> </a:t>
            </a:r>
            <a:r>
              <a:rPr lang="fa-IR" sz="2400" b="1" i="0" u="none" strike="noStrike" dirty="0">
                <a:effectLst/>
                <a:latin typeface="Arial" panose="020B0604020202020204" pitchFamily="34" charset="0"/>
              </a:rPr>
              <a:t>‌می دهید)؟</a:t>
            </a:r>
          </a:p>
          <a:p>
            <a:pPr algn="r" rtl="1"/>
            <a:r>
              <a:rPr lang="fa-IR" sz="2400" b="1" i="0" u="none" strike="noStrike" dirty="0">
                <a:effectLst/>
                <a:latin typeface="Arial" panose="020B0604020202020204" pitchFamily="34" charset="0"/>
              </a:rPr>
              <a:t>۲. اگر می توانستید یک قدرت خارق العاده را انتخاب کنید، چه چیزی را انتخاب می کردید؟ (به عنوان مثال، پرواز، نامرئی شدن قدرت فوق العاده، خواندن ذهن افراد)</a:t>
            </a:r>
          </a:p>
          <a:p>
            <a:pPr algn="r" rtl="1"/>
            <a:r>
              <a:rPr lang="fa-IR" sz="2400" b="1" i="0" u="none" strike="noStrike" dirty="0">
                <a:effectLst/>
                <a:latin typeface="Arial" panose="020B0604020202020204" pitchFamily="34" charset="0"/>
              </a:rPr>
              <a:t>۳. چه کسی شما را می </a:t>
            </a:r>
            <a:r>
              <a:rPr lang="fa-IR" sz="2400" b="1" i="0" u="none" strike="noStrike" dirty="0" err="1">
                <a:effectLst/>
                <a:latin typeface="Arial" panose="020B0604020202020204" pitchFamily="34" charset="0"/>
              </a:rPr>
              <a:t>خنداند</a:t>
            </a:r>
            <a:r>
              <a:rPr lang="fa-IR" sz="2400" b="1" i="0" u="none" strike="noStrike" dirty="0">
                <a:effectLst/>
                <a:latin typeface="Arial" panose="020B0604020202020204" pitchFamily="34" charset="0"/>
              </a:rPr>
              <a:t>؟</a:t>
            </a:r>
          </a:p>
          <a:p>
            <a:br>
              <a:rPr lang="en-GB" dirty="0"/>
            </a:br>
            <a:endParaRPr lang="en-GB" dirty="0"/>
          </a:p>
        </p:txBody>
      </p:sp>
    </p:spTree>
    <p:extLst>
      <p:ext uri="{BB962C8B-B14F-4D97-AF65-F5344CB8AC3E}">
        <p14:creationId xmlns:p14="http://schemas.microsoft.com/office/powerpoint/2010/main" val="3049242246"/>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919989" y="553752"/>
            <a:ext cx="9934575" cy="2616101"/>
          </a:xfrm>
          <a:prstGeom prst="rect">
            <a:avLst/>
          </a:prstGeom>
          <a:noFill/>
        </p:spPr>
        <p:txBody>
          <a:bodyPr wrap="square" rtlCol="0">
            <a:spAutoFit/>
          </a:bodyPr>
          <a:lstStyle/>
          <a:p>
            <a:pPr fontAlgn="base"/>
            <a:r>
              <a:rPr lang="en-GB" sz="3200" b="1" dirty="0"/>
              <a:t>Session 3 - Petition</a:t>
            </a:r>
          </a:p>
          <a:p>
            <a:pPr fontAlgn="base"/>
            <a:endParaRPr lang="en-GB" b="1" dirty="0"/>
          </a:p>
          <a:p>
            <a:pPr fontAlgn="base"/>
            <a:r>
              <a:rPr lang="en-GB" sz="2400" b="1" dirty="0"/>
              <a:t>“Give us this day our daily bread” – Matthew 6:11 </a:t>
            </a:r>
          </a:p>
          <a:p>
            <a:pPr fontAlgn="base"/>
            <a:endParaRPr lang="en-GB" sz="2400" dirty="0"/>
          </a:p>
          <a:p>
            <a:pPr fontAlgn="base"/>
            <a:r>
              <a:rPr lang="en-GB" sz="2400" dirty="0"/>
              <a:t>In this session, we’ll explore how we approach God with our own daily needs.</a:t>
            </a:r>
          </a:p>
          <a:p>
            <a:endParaRPr lang="en-GB" dirty="0"/>
          </a:p>
        </p:txBody>
      </p:sp>
      <p:sp>
        <p:nvSpPr>
          <p:cNvPr id="3" name="TextBox 2">
            <a:extLst>
              <a:ext uri="{FF2B5EF4-FFF2-40B4-BE49-F238E27FC236}">
                <a16:creationId xmlns:a16="http://schemas.microsoft.com/office/drawing/2014/main" id="{D502935D-7618-B5AF-D5B2-6E56E9D83421}"/>
              </a:ext>
            </a:extLst>
          </p:cNvPr>
          <p:cNvSpPr txBox="1"/>
          <p:nvPr/>
        </p:nvSpPr>
        <p:spPr>
          <a:xfrm>
            <a:off x="760666" y="3187149"/>
            <a:ext cx="10670668" cy="5078313"/>
          </a:xfrm>
          <a:prstGeom prst="rect">
            <a:avLst/>
          </a:prstGeom>
          <a:noFill/>
        </p:spPr>
        <p:txBody>
          <a:bodyPr wrap="square">
            <a:spAutoFit/>
          </a:bodyPr>
          <a:lstStyle/>
          <a:p>
            <a:pPr algn="r"/>
            <a:r>
              <a:rPr lang="fa-IR" sz="3200" b="1" i="0" u="none" strike="noStrike" dirty="0">
                <a:effectLst/>
                <a:latin typeface="Arial" panose="020B0604020202020204" pitchFamily="34" charset="0"/>
              </a:rPr>
              <a:t>جلسه سوم – درخواست</a:t>
            </a:r>
            <a:endParaRPr lang="en-GB" sz="3200" b="1" i="0" u="none" strike="noStrike" dirty="0">
              <a:effectLst/>
              <a:latin typeface="Arial" panose="020B0604020202020204" pitchFamily="34" charset="0"/>
            </a:endParaRPr>
          </a:p>
          <a:p>
            <a:pPr algn="r"/>
            <a:endParaRPr lang="fa-IR" sz="2400" b="1" i="0" u="none" strike="noStrike" dirty="0">
              <a:effectLst/>
              <a:latin typeface="Arial" panose="020B0604020202020204" pitchFamily="34" charset="0"/>
            </a:endParaRPr>
          </a:p>
          <a:p>
            <a:pPr algn="r"/>
            <a:r>
              <a:rPr lang="fa-IR" sz="2400" b="1" i="0" u="none" strike="noStrike" dirty="0">
                <a:effectLst/>
                <a:latin typeface="Arial" panose="020B0604020202020204" pitchFamily="34" charset="0"/>
              </a:rPr>
              <a:t>«نان </a:t>
            </a:r>
            <a:r>
              <a:rPr lang="fa-IR" sz="2400" b="1" i="0" u="none" strike="noStrike" dirty="0" err="1">
                <a:effectLst/>
                <a:latin typeface="Arial" panose="020B0604020202020204" pitchFamily="34" charset="0"/>
              </a:rPr>
              <a:t>روزانۀ</a:t>
            </a:r>
            <a:r>
              <a:rPr lang="fa-IR" sz="2400" b="1" i="0" u="none" strike="noStrike" dirty="0">
                <a:effectLst/>
                <a:latin typeface="Arial" panose="020B0604020202020204" pitchFamily="34" charset="0"/>
              </a:rPr>
              <a:t> ما را امروز به ما عطا فرما.»</a:t>
            </a:r>
          </a:p>
          <a:p>
            <a:pPr algn="r"/>
            <a:r>
              <a:rPr lang="fa-IR" sz="2400" b="1" i="0" u="none" strike="noStrike" dirty="0">
                <a:effectLst/>
                <a:latin typeface="Arial" panose="020B0604020202020204" pitchFamily="34" charset="0"/>
              </a:rPr>
              <a:t>‮‮</a:t>
            </a:r>
            <a:r>
              <a:rPr lang="fa-IR" sz="2400" b="0" i="0" u="none" strike="noStrike" dirty="0">
                <a:effectLst/>
                <a:latin typeface="Arial" panose="020B0604020202020204" pitchFamily="34" charset="0"/>
              </a:rPr>
              <a:t>انجیل </a:t>
            </a:r>
            <a:r>
              <a:rPr lang="fa-IR" sz="2400" b="0" i="0" u="none" strike="noStrike" dirty="0" err="1">
                <a:effectLst/>
                <a:latin typeface="Arial" panose="020B0604020202020204" pitchFamily="34" charset="0"/>
              </a:rPr>
              <a:t>متی</a:t>
            </a:r>
            <a:r>
              <a:rPr lang="fa-IR" sz="2400" b="1" i="0" u="none" strike="noStrike" dirty="0" err="1">
                <a:effectLst/>
                <a:latin typeface="Arial" panose="020B0604020202020204" pitchFamily="34" charset="0"/>
              </a:rPr>
              <a:t>باب</a:t>
            </a:r>
            <a:r>
              <a:rPr lang="fa-IR" sz="2400" b="1" i="0" u="none" strike="noStrike" dirty="0">
                <a:effectLst/>
                <a:latin typeface="Arial" panose="020B0604020202020204" pitchFamily="34" charset="0"/>
              </a:rPr>
              <a:t> ۶ آیه ۱۱</a:t>
            </a:r>
          </a:p>
          <a:p>
            <a:pPr algn="r"/>
            <a:endParaRPr lang="en-GB" sz="2400" b="1" i="0" u="none" strike="noStrike" dirty="0">
              <a:effectLst/>
              <a:latin typeface="Arial" panose="020B0604020202020204" pitchFamily="34" charset="0"/>
            </a:endParaRPr>
          </a:p>
          <a:p>
            <a:pPr algn="r"/>
            <a:r>
              <a:rPr lang="fa-IR" sz="2400" b="1" i="0" u="none" strike="noStrike" dirty="0">
                <a:effectLst/>
                <a:latin typeface="Arial" panose="020B0604020202020204" pitchFamily="34" charset="0"/>
              </a:rPr>
              <a:t>در این جلسه به بررسی چگونگی نزدیک شدن به خداوند، با توجه به نیازهای روزانه خود، خواهیم پرداخت.</a:t>
            </a:r>
          </a:p>
          <a:p>
            <a:br>
              <a:rPr lang="fa-IR" sz="4000" dirty="0"/>
            </a:br>
            <a:r>
              <a:rPr lang="fa-IR" b="0" i="0" u="none" strike="noStrike" dirty="0">
                <a:effectLst/>
                <a:latin typeface="Arial" panose="020B0604020202020204" pitchFamily="34" charset="0"/>
              </a:rPr>
              <a:t> </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3229493449"/>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613160" y="182545"/>
            <a:ext cx="5817786" cy="3570208"/>
          </a:xfrm>
          <a:prstGeom prst="rect">
            <a:avLst/>
          </a:prstGeom>
          <a:noFill/>
        </p:spPr>
        <p:txBody>
          <a:bodyPr wrap="square" rtlCol="0">
            <a:spAutoFit/>
          </a:bodyPr>
          <a:lstStyle/>
          <a:p>
            <a:pPr fontAlgn="base"/>
            <a:r>
              <a:rPr lang="en-GB" sz="3200" b="1" dirty="0"/>
              <a:t>Summary</a:t>
            </a:r>
          </a:p>
          <a:p>
            <a:pPr fontAlgn="base"/>
            <a:endParaRPr lang="en-GB" b="1" dirty="0"/>
          </a:p>
          <a:p>
            <a:pPr marL="342900" indent="-342900" fontAlgn="base">
              <a:buFont typeface="Arial" panose="020B0604020202020204" pitchFamily="34" charset="0"/>
              <a:buChar char="•"/>
            </a:pPr>
            <a:r>
              <a:rPr lang="en-GB" sz="2400" b="1" dirty="0"/>
              <a:t>God the Father loves to give good gifts.</a:t>
            </a:r>
          </a:p>
          <a:p>
            <a:pPr marL="342900" indent="-342900" fontAlgn="base">
              <a:buFont typeface="Arial" panose="020B0604020202020204" pitchFamily="34" charset="0"/>
              <a:buChar char="•"/>
            </a:pPr>
            <a:r>
              <a:rPr lang="en-GB" sz="2400" b="1" dirty="0"/>
              <a:t>God’s answers to our prayers can be like a traffic light:</a:t>
            </a:r>
          </a:p>
          <a:p>
            <a:pPr marL="800100" lvl="1" indent="-342900" fontAlgn="base">
              <a:buFont typeface="Arial" panose="020B0604020202020204" pitchFamily="34" charset="0"/>
              <a:buChar char="•"/>
            </a:pPr>
            <a:r>
              <a:rPr lang="en-GB" sz="2400" b="1" dirty="0"/>
              <a:t>Green = yes.</a:t>
            </a:r>
          </a:p>
          <a:p>
            <a:pPr marL="800100" lvl="1" indent="-342900" fontAlgn="base">
              <a:buFont typeface="Arial" panose="020B0604020202020204" pitchFamily="34" charset="0"/>
              <a:buChar char="•"/>
            </a:pPr>
            <a:r>
              <a:rPr lang="en-GB" sz="2400" b="1" dirty="0"/>
              <a:t>Amber = wait.</a:t>
            </a:r>
          </a:p>
          <a:p>
            <a:pPr marL="800100" lvl="1" indent="-342900" fontAlgn="base">
              <a:buFont typeface="Arial" panose="020B0604020202020204" pitchFamily="34" charset="0"/>
              <a:buChar char="•"/>
            </a:pPr>
            <a:r>
              <a:rPr lang="en-GB" sz="2400" b="1" dirty="0"/>
              <a:t>Red = no. </a:t>
            </a:r>
          </a:p>
        </p:txBody>
      </p:sp>
      <p:sp>
        <p:nvSpPr>
          <p:cNvPr id="3" name="TextBox 2">
            <a:extLst>
              <a:ext uri="{FF2B5EF4-FFF2-40B4-BE49-F238E27FC236}">
                <a16:creationId xmlns:a16="http://schemas.microsoft.com/office/drawing/2014/main" id="{D502935D-7618-B5AF-D5B2-6E56E9D83421}"/>
              </a:ext>
            </a:extLst>
          </p:cNvPr>
          <p:cNvSpPr txBox="1"/>
          <p:nvPr/>
        </p:nvSpPr>
        <p:spPr>
          <a:xfrm>
            <a:off x="371061" y="3429000"/>
            <a:ext cx="11534925" cy="4924425"/>
          </a:xfrm>
          <a:prstGeom prst="rect">
            <a:avLst/>
          </a:prstGeom>
          <a:noFill/>
        </p:spPr>
        <p:txBody>
          <a:bodyPr wrap="square">
            <a:spAutoFit/>
          </a:bodyPr>
          <a:lstStyle/>
          <a:p>
            <a:pPr algn="r" rtl="1"/>
            <a:r>
              <a:rPr lang="fa-IR" sz="3200" b="1" i="0" u="none" strike="noStrike" dirty="0">
                <a:effectLst/>
                <a:latin typeface="Arial" panose="020B0604020202020204" pitchFamily="34" charset="0"/>
              </a:rPr>
              <a:t>جمع بندی و خلاصه </a:t>
            </a:r>
            <a:endParaRPr lang="en-GB" sz="3200" b="1" i="0" u="none" strike="noStrike" dirty="0">
              <a:effectLst/>
              <a:latin typeface="Arial" panose="020B0604020202020204" pitchFamily="34" charset="0"/>
            </a:endParaRPr>
          </a:p>
          <a:p>
            <a:pPr algn="r" rtl="1"/>
            <a:endParaRPr lang="fa-IR" sz="2400" b="1" i="0" u="none" strike="noStrike" dirty="0">
              <a:effectLst/>
              <a:latin typeface="Arial" panose="020B0604020202020204" pitchFamily="34" charset="0"/>
            </a:endParaRPr>
          </a:p>
          <a:p>
            <a:pPr algn="r" rtl="1"/>
            <a:r>
              <a:rPr lang="fa-IR" sz="2400" b="1" i="0" u="none" strike="noStrike" dirty="0">
                <a:effectLst/>
                <a:latin typeface="Arial" panose="020B0604020202020204" pitchFamily="34" charset="0"/>
              </a:rPr>
              <a:t>• خدای پدر اهدای هدایای خوب به ما را دوست دارد.</a:t>
            </a:r>
          </a:p>
          <a:p>
            <a:pPr algn="r" rtl="1"/>
            <a:r>
              <a:rPr lang="fa-IR" sz="2400" b="1" i="0" u="none" strike="noStrike" dirty="0">
                <a:effectLst/>
                <a:latin typeface="Arial" panose="020B0604020202020204" pitchFamily="34" charset="0"/>
              </a:rPr>
              <a:t>• پاسخ های خداوند به </a:t>
            </a:r>
            <a:r>
              <a:rPr lang="fa-IR" sz="2400" b="1" i="0" u="none" strike="noStrike" dirty="0" err="1">
                <a:effectLst/>
                <a:latin typeface="Arial" panose="020B0604020202020204" pitchFamily="34" charset="0"/>
              </a:rPr>
              <a:t>دعاهای</a:t>
            </a:r>
            <a:r>
              <a:rPr lang="fa-IR" sz="2400" b="1" i="0" u="none" strike="noStrike" dirty="0">
                <a:effectLst/>
                <a:latin typeface="Arial" panose="020B0604020202020204" pitchFamily="34" charset="0"/>
              </a:rPr>
              <a:t> ما می تواند مانند چراغ راهنمایی باشد:</a:t>
            </a:r>
          </a:p>
          <a:p>
            <a:pPr algn="r" rtl="1"/>
            <a:r>
              <a:rPr lang="en-GB" sz="2400" b="1" i="0" u="none" strike="noStrike" dirty="0">
                <a:effectLst/>
                <a:latin typeface="Arial" panose="020B0604020202020204" pitchFamily="34" charset="0"/>
              </a:rPr>
              <a:t>    </a:t>
            </a:r>
            <a:r>
              <a:rPr lang="fa-IR" sz="2400" b="1" i="0" u="none" strike="noStrike" dirty="0">
                <a:effectLst/>
                <a:latin typeface="Arial" panose="020B0604020202020204" pitchFamily="34" charset="0"/>
              </a:rPr>
              <a:t>• سبز = بله</a:t>
            </a:r>
          </a:p>
          <a:p>
            <a:pPr algn="r" rtl="1"/>
            <a:r>
              <a:rPr lang="en-GB" sz="2400" b="1" i="0" u="none" strike="noStrike" dirty="0">
                <a:effectLst/>
                <a:latin typeface="Arial" panose="020B0604020202020204" pitchFamily="34" charset="0"/>
              </a:rPr>
              <a:t>    </a:t>
            </a:r>
            <a:r>
              <a:rPr lang="fa-IR" sz="2400" b="1" i="0" u="none" strike="noStrike" dirty="0">
                <a:effectLst/>
                <a:latin typeface="Arial" panose="020B0604020202020204" pitchFamily="34" charset="0"/>
              </a:rPr>
              <a:t>•</a:t>
            </a:r>
            <a:r>
              <a:rPr lang="en-GB" sz="2400" b="1" dirty="0">
                <a:latin typeface="Arial" panose="020B0604020202020204" pitchFamily="34" charset="0"/>
              </a:rPr>
              <a:t> </a:t>
            </a:r>
            <a:r>
              <a:rPr lang="fa-IR" sz="2400" b="1" i="0" u="none" strike="noStrike" dirty="0">
                <a:effectLst/>
                <a:latin typeface="Arial" panose="020B0604020202020204" pitchFamily="34" charset="0"/>
              </a:rPr>
              <a:t>کهربا = صبر کنید.</a:t>
            </a:r>
          </a:p>
          <a:p>
            <a:pPr algn="r" rtl="1"/>
            <a:r>
              <a:rPr lang="en-GB" sz="2400" b="1" i="0" u="none" strike="noStrike" dirty="0">
                <a:effectLst/>
                <a:latin typeface="Arial" panose="020B0604020202020204" pitchFamily="34" charset="0"/>
              </a:rPr>
              <a:t>    </a:t>
            </a:r>
            <a:r>
              <a:rPr lang="fa-IR" sz="2400" b="1" i="0" u="none" strike="noStrike" dirty="0">
                <a:effectLst/>
                <a:latin typeface="Arial" panose="020B0604020202020204" pitchFamily="34" charset="0"/>
              </a:rPr>
              <a:t>• قرمز = خیر</a:t>
            </a:r>
          </a:p>
          <a:p>
            <a:pPr algn="r"/>
            <a:br>
              <a:rPr lang="fa-IR" sz="2400" b="1" dirty="0"/>
            </a:br>
            <a:r>
              <a:rPr lang="fa-IR" sz="2400" b="1" i="0" u="none" strike="noStrike" dirty="0">
                <a:effectLst/>
                <a:latin typeface="Arial" panose="020B0604020202020204" pitchFamily="34" charset="0"/>
              </a:rPr>
              <a:t> </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73959105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405284" y="182545"/>
            <a:ext cx="5385916" cy="6032421"/>
          </a:xfrm>
          <a:prstGeom prst="rect">
            <a:avLst/>
          </a:prstGeom>
          <a:noFill/>
        </p:spPr>
        <p:txBody>
          <a:bodyPr wrap="square" rtlCol="0">
            <a:spAutoFit/>
          </a:bodyPr>
          <a:lstStyle/>
          <a:p>
            <a:pPr fontAlgn="base"/>
            <a:r>
              <a:rPr lang="en-GB" sz="3200" b="1" dirty="0"/>
              <a:t>Summary 2</a:t>
            </a:r>
          </a:p>
          <a:p>
            <a:pPr fontAlgn="base"/>
            <a:endParaRPr lang="en-GB" b="1" dirty="0"/>
          </a:p>
          <a:p>
            <a:pPr marL="342900" indent="-342900" fontAlgn="base">
              <a:buFont typeface="Arial" panose="020B0604020202020204" pitchFamily="34" charset="0"/>
              <a:buChar char="•"/>
            </a:pPr>
            <a:r>
              <a:rPr lang="en-GB" sz="2400" dirty="0"/>
              <a:t>Sometimes God asks us to persevere in prayer.  </a:t>
            </a:r>
          </a:p>
          <a:p>
            <a:pPr marL="800100" lvl="1" indent="-342900" fontAlgn="base">
              <a:buFont typeface="Arial" panose="020B0604020202020204" pitchFamily="34" charset="0"/>
              <a:buChar char="•"/>
            </a:pPr>
            <a:r>
              <a:rPr lang="en-GB" sz="2400" dirty="0"/>
              <a:t>Matthew 7.7 says “Ask and it will be given to you; seek and you will find; knock and the door will be opened”. A better translation would say “keep on asking… keep on seeking… keep on knocking…”. </a:t>
            </a:r>
            <a:endParaRPr lang="en-GB" dirty="0"/>
          </a:p>
          <a:p>
            <a:pPr marL="800100" lvl="1" indent="-342900" fontAlgn="base">
              <a:buFont typeface="Arial" panose="020B0604020202020204" pitchFamily="34" charset="0"/>
              <a:buChar char="•"/>
            </a:pPr>
            <a:r>
              <a:rPr lang="en-GB" sz="2400" dirty="0"/>
              <a:t>Pray with others.</a:t>
            </a:r>
          </a:p>
          <a:p>
            <a:pPr marL="800100" lvl="1" indent="-342900" fontAlgn="base">
              <a:buFont typeface="Arial" panose="020B0604020202020204" pitchFamily="34" charset="0"/>
              <a:buChar char="•"/>
            </a:pPr>
            <a:r>
              <a:rPr lang="en-GB" sz="2400" dirty="0"/>
              <a:t>Pray in steps (incrementally), like stacking dominoes.</a:t>
            </a:r>
          </a:p>
          <a:p>
            <a:pPr marL="800100" lvl="1" indent="-342900" fontAlgn="base">
              <a:buFont typeface="Arial" panose="020B0604020202020204" pitchFamily="34" charset="0"/>
              <a:buChar char="•"/>
            </a:pPr>
            <a:r>
              <a:rPr lang="en-GB" sz="2400" dirty="0"/>
              <a:t>Pray God’s promises.</a:t>
            </a:r>
          </a:p>
        </p:txBody>
      </p:sp>
      <p:sp>
        <p:nvSpPr>
          <p:cNvPr id="3" name="TextBox 2">
            <a:extLst>
              <a:ext uri="{FF2B5EF4-FFF2-40B4-BE49-F238E27FC236}">
                <a16:creationId xmlns:a16="http://schemas.microsoft.com/office/drawing/2014/main" id="{D502935D-7618-B5AF-D5B2-6E56E9D83421}"/>
              </a:ext>
            </a:extLst>
          </p:cNvPr>
          <p:cNvSpPr txBox="1"/>
          <p:nvPr/>
        </p:nvSpPr>
        <p:spPr>
          <a:xfrm>
            <a:off x="7425732" y="343170"/>
            <a:ext cx="4360984" cy="8032968"/>
          </a:xfrm>
          <a:prstGeom prst="rect">
            <a:avLst/>
          </a:prstGeom>
          <a:noFill/>
        </p:spPr>
        <p:txBody>
          <a:bodyPr wrap="square">
            <a:spAutoFit/>
          </a:bodyPr>
          <a:lstStyle/>
          <a:p>
            <a:pPr algn="r" rtl="1"/>
            <a:r>
              <a:rPr lang="fa-IR" sz="3200" b="1" i="0" u="none" strike="noStrike" dirty="0">
                <a:effectLst/>
                <a:latin typeface="Arial" panose="020B0604020202020204" pitchFamily="34" charset="0"/>
              </a:rPr>
              <a:t>جمع بندی و خلاصه دوم</a:t>
            </a:r>
          </a:p>
          <a:p>
            <a:pPr algn="r" rtl="1"/>
            <a:r>
              <a:rPr lang="fa-IR" sz="2400" b="0" i="0" u="none" strike="noStrike" dirty="0">
                <a:effectLst/>
                <a:latin typeface="Arial" panose="020B0604020202020204" pitchFamily="34" charset="0"/>
              </a:rPr>
              <a:t> </a:t>
            </a:r>
          </a:p>
          <a:p>
            <a:pPr algn="r" rtl="1"/>
            <a:r>
              <a:rPr lang="fa-IR" sz="2400" b="0" i="0" u="none" strike="noStrike" dirty="0">
                <a:effectLst/>
                <a:latin typeface="Arial" panose="020B0604020202020204" pitchFamily="34" charset="0"/>
              </a:rPr>
              <a:t>• گاهی خداوند از ما می خواهد که در دعا و نیایش استقامت کنیم.  </a:t>
            </a:r>
          </a:p>
          <a:p>
            <a:pPr algn="r" rtl="1"/>
            <a:r>
              <a:rPr lang="en-GB" sz="2400" b="1" i="0" u="none" strike="noStrike" dirty="0">
                <a:effectLst/>
                <a:latin typeface="Arial" panose="020B0604020202020204" pitchFamily="34" charset="0"/>
              </a:rPr>
              <a:t>  </a:t>
            </a:r>
            <a:r>
              <a:rPr lang="fa-IR" sz="2400" b="1" i="0" u="none" strike="noStrike" dirty="0">
                <a:effectLst/>
                <a:latin typeface="Arial" panose="020B0604020202020204" pitchFamily="34" charset="0"/>
              </a:rPr>
              <a:t>• </a:t>
            </a:r>
            <a:r>
              <a:rPr lang="fa-IR" sz="2400" b="0" i="0" u="none" strike="noStrike" dirty="0">
                <a:effectLst/>
                <a:latin typeface="Arial" panose="020B0604020202020204" pitchFamily="34" charset="0"/>
              </a:rPr>
              <a:t>انجیل </a:t>
            </a:r>
            <a:r>
              <a:rPr lang="fa-IR" sz="2400" b="0" i="0" u="none" strike="noStrike" dirty="0" err="1">
                <a:effectLst/>
                <a:latin typeface="Arial" panose="020B0604020202020204" pitchFamily="34" charset="0"/>
              </a:rPr>
              <a:t>متی</a:t>
            </a:r>
            <a:r>
              <a:rPr lang="fa-IR" sz="2400" b="0" i="0" u="none" strike="noStrike" dirty="0">
                <a:effectLst/>
                <a:latin typeface="Arial" panose="020B0604020202020204" pitchFamily="34" charset="0"/>
              </a:rPr>
              <a:t> باب ۷ ، آیه ۷ می گوید: </a:t>
            </a:r>
            <a:r>
              <a:rPr lang="en-GB" sz="2400" b="0" i="0" u="none" strike="noStrike" dirty="0">
                <a:effectLst/>
                <a:latin typeface="Arial" panose="020B0604020202020204" pitchFamily="34" charset="0"/>
              </a:rPr>
              <a:t>   </a:t>
            </a:r>
            <a:r>
              <a:rPr lang="fa-IR" sz="2400" b="0" i="0" u="none" strike="noStrike" dirty="0">
                <a:effectLst/>
                <a:latin typeface="Arial" panose="020B0604020202020204" pitchFamily="34" charset="0"/>
              </a:rPr>
              <a:t>«بخواهید، که به شما داده خواهد شد؛ </a:t>
            </a:r>
            <a:r>
              <a:rPr lang="fa-IR" sz="2400" b="0" i="0" u="none" strike="noStrike" dirty="0" err="1">
                <a:effectLst/>
                <a:latin typeface="Arial" panose="020B0604020202020204" pitchFamily="34" charset="0"/>
              </a:rPr>
              <a:t>بجویید</a:t>
            </a:r>
            <a:r>
              <a:rPr lang="fa-IR" sz="2400" b="0" i="0" u="none" strike="noStrike" dirty="0">
                <a:effectLst/>
                <a:latin typeface="Arial" panose="020B0604020202020204" pitchFamily="34" charset="0"/>
              </a:rPr>
              <a:t>، که خواهید یافت؛ بکوبید، که در به </a:t>
            </a:r>
            <a:r>
              <a:rPr lang="fa-IR" sz="2400" b="0" i="0" u="none" strike="noStrike" dirty="0" err="1">
                <a:effectLst/>
                <a:latin typeface="Arial" panose="020B0604020202020204" pitchFamily="34" charset="0"/>
              </a:rPr>
              <a:t>رویتان</a:t>
            </a:r>
            <a:r>
              <a:rPr lang="fa-IR" sz="2400" b="0" i="0" u="none" strike="noStrike" dirty="0">
                <a:effectLst/>
                <a:latin typeface="Arial" panose="020B0604020202020204" pitchFamily="34" charset="0"/>
              </a:rPr>
              <a:t> گشوده خواهد شد.»‮‮. ترجمه بهتری </a:t>
            </a:r>
            <a:r>
              <a:rPr lang="fa-IR" sz="2400" b="0" i="0" u="none" strike="noStrike" dirty="0" err="1">
                <a:effectLst/>
                <a:latin typeface="Arial" panose="020B0604020202020204" pitchFamily="34" charset="0"/>
              </a:rPr>
              <a:t>می‌تواند</a:t>
            </a:r>
            <a:r>
              <a:rPr lang="fa-IR" sz="2400" b="0" i="0" u="none" strike="noStrike" dirty="0">
                <a:effectLst/>
                <a:latin typeface="Arial" panose="020B0604020202020204" pitchFamily="34" charset="0"/>
              </a:rPr>
              <a:t> بگوید "به درخواست کردن ادامه دهید... به جستجو کردن  ادامه دهید... به در زدن ادامه دهید...".</a:t>
            </a:r>
          </a:p>
          <a:p>
            <a:pPr algn="r" rtl="1"/>
            <a:r>
              <a:rPr lang="en-GB" sz="2400" b="0" i="0" u="none" strike="noStrike" dirty="0">
                <a:effectLst/>
                <a:latin typeface="Arial" panose="020B0604020202020204" pitchFamily="34" charset="0"/>
              </a:rPr>
              <a:t>  </a:t>
            </a:r>
            <a:r>
              <a:rPr lang="fa-IR" sz="2400" b="0" i="0" u="none" strike="noStrike" dirty="0">
                <a:effectLst/>
                <a:latin typeface="Arial" panose="020B0604020202020204" pitchFamily="34" charset="0"/>
              </a:rPr>
              <a:t>• با دیگران دعا کنید.</a:t>
            </a:r>
          </a:p>
          <a:p>
            <a:pPr algn="r" rtl="1"/>
            <a:r>
              <a:rPr lang="en-GB" sz="2400" b="0" i="0" u="none" strike="noStrike" dirty="0">
                <a:effectLst/>
                <a:latin typeface="Arial" panose="020B0604020202020204" pitchFamily="34" charset="0"/>
              </a:rPr>
              <a:t>  </a:t>
            </a:r>
            <a:r>
              <a:rPr lang="fa-IR" sz="2400" b="0" i="0" u="none" strike="noStrike" dirty="0">
                <a:effectLst/>
                <a:latin typeface="Arial" panose="020B0604020202020204" pitchFamily="34" charset="0"/>
              </a:rPr>
              <a:t>• به صورت پلکانی (تدریجی) مانند چیدن </a:t>
            </a:r>
            <a:r>
              <a:rPr lang="fa-IR" sz="2400" b="0" i="0" u="none" strike="noStrike" dirty="0" err="1">
                <a:effectLst/>
                <a:latin typeface="Arial" panose="020B0604020202020204" pitchFamily="34" charset="0"/>
              </a:rPr>
              <a:t>دومینوها</a:t>
            </a:r>
            <a:r>
              <a:rPr lang="fa-IR" sz="2400" b="0" i="0" u="none" strike="noStrike" dirty="0">
                <a:effectLst/>
                <a:latin typeface="Arial" panose="020B0604020202020204" pitchFamily="34" charset="0"/>
              </a:rPr>
              <a:t> دعا کنید.</a:t>
            </a:r>
          </a:p>
          <a:p>
            <a:pPr algn="r" rtl="1"/>
            <a:r>
              <a:rPr lang="en-GB" sz="2400" b="0" i="0" u="none" strike="noStrike" dirty="0">
                <a:effectLst/>
                <a:latin typeface="Arial" panose="020B0604020202020204" pitchFamily="34" charset="0"/>
              </a:rPr>
              <a:t>  </a:t>
            </a:r>
            <a:r>
              <a:rPr lang="fa-IR" sz="2400" b="0" i="0" u="none" strike="noStrike" dirty="0">
                <a:effectLst/>
                <a:latin typeface="Arial" panose="020B0604020202020204" pitchFamily="34" charset="0"/>
              </a:rPr>
              <a:t>• برای دریافت وعده های خدا دعا کنید.</a:t>
            </a:r>
          </a:p>
          <a:p>
            <a:br>
              <a:rPr lang="fa-IR" sz="4000" dirty="0"/>
            </a:br>
            <a:r>
              <a:rPr lang="fa-IR" b="0" i="0" u="none" strike="noStrike" dirty="0">
                <a:effectLst/>
                <a:latin typeface="Arial" panose="020B0604020202020204" pitchFamily="34" charset="0"/>
              </a:rPr>
              <a:t> </a:t>
            </a:r>
          </a:p>
          <a:p>
            <a:br>
              <a:rPr lang="fa-IR" dirty="0"/>
            </a:br>
            <a:br>
              <a:rPr lang="fa-IR" b="0" i="0" u="none" strike="noStrike" dirty="0">
                <a:solidFill>
                  <a:srgbClr val="222222"/>
                </a:solidFill>
                <a:effectLst/>
                <a:latin typeface="Arial" panose="020B0604020202020204" pitchFamily="34" charset="0"/>
              </a:rPr>
            </a:br>
            <a:endParaRPr lang="fa-IR" b="0" i="0" u="none" strike="noStrike" dirty="0">
              <a:solidFill>
                <a:srgbClr val="222222"/>
              </a:solidFill>
              <a:effectLst/>
              <a:latin typeface="Arial" panose="020B0604020202020204" pitchFamily="34" charset="0"/>
            </a:endParaRPr>
          </a:p>
          <a:p>
            <a:br>
              <a:rPr lang="fa-IR" dirty="0"/>
            </a:br>
            <a:endParaRPr lang="en-US" dirty="0"/>
          </a:p>
        </p:txBody>
      </p:sp>
    </p:spTree>
    <p:extLst>
      <p:ext uri="{BB962C8B-B14F-4D97-AF65-F5344CB8AC3E}">
        <p14:creationId xmlns:p14="http://schemas.microsoft.com/office/powerpoint/2010/main" val="174859588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842597" y="555902"/>
            <a:ext cx="5331278" cy="5262979"/>
          </a:xfrm>
          <a:prstGeom prst="rect">
            <a:avLst/>
          </a:prstGeom>
          <a:noFill/>
        </p:spPr>
        <p:txBody>
          <a:bodyPr wrap="square" rtlCol="0">
            <a:spAutoFit/>
          </a:bodyPr>
          <a:lstStyle/>
          <a:p>
            <a:r>
              <a:rPr lang="en-GB" sz="2400" b="1" dirty="0"/>
              <a:t>“Jesus said to [the blind man], ‘What do you want me to do for you?”  Mark 10.51.</a:t>
            </a:r>
          </a:p>
          <a:p>
            <a:endParaRPr lang="en-GB" sz="2400" b="1" dirty="0"/>
          </a:p>
          <a:p>
            <a:r>
              <a:rPr lang="en-GB" sz="2400" b="1" dirty="0"/>
              <a:t>Although God knows our need, he still wants us to articulate it to Him.</a:t>
            </a:r>
          </a:p>
          <a:p>
            <a:endParaRPr lang="en-GB" sz="2400" b="1" dirty="0"/>
          </a:p>
          <a:p>
            <a:endParaRPr lang="en-GB" sz="2400" b="1" dirty="0"/>
          </a:p>
          <a:p>
            <a:r>
              <a:rPr lang="en-GB" sz="2400" b="1" dirty="0"/>
              <a:t>Turn to your neighbour:</a:t>
            </a:r>
          </a:p>
          <a:p>
            <a:endParaRPr lang="en-GB" sz="2400" b="1" dirty="0"/>
          </a:p>
          <a:p>
            <a:r>
              <a:rPr lang="en-GB" sz="2400" dirty="0"/>
              <a:t>What did you think about the video?</a:t>
            </a:r>
          </a:p>
          <a:p>
            <a:r>
              <a:rPr lang="en-GB" sz="2400" dirty="0"/>
              <a:t>What was helpful?</a:t>
            </a:r>
          </a:p>
          <a:p>
            <a:r>
              <a:rPr lang="en-GB" sz="2400" dirty="0"/>
              <a:t>What was challenging? </a:t>
            </a:r>
          </a:p>
        </p:txBody>
      </p:sp>
      <p:sp>
        <p:nvSpPr>
          <p:cNvPr id="3" name="TextBox 2">
            <a:extLst>
              <a:ext uri="{FF2B5EF4-FFF2-40B4-BE49-F238E27FC236}">
                <a16:creationId xmlns:a16="http://schemas.microsoft.com/office/drawing/2014/main" id="{4B43D58E-8F67-E507-09CF-1741E4AA485B}"/>
              </a:ext>
            </a:extLst>
          </p:cNvPr>
          <p:cNvSpPr txBox="1"/>
          <p:nvPr/>
        </p:nvSpPr>
        <p:spPr>
          <a:xfrm>
            <a:off x="6096000" y="555902"/>
            <a:ext cx="5170715" cy="6986528"/>
          </a:xfrm>
          <a:prstGeom prst="rect">
            <a:avLst/>
          </a:prstGeom>
          <a:noFill/>
        </p:spPr>
        <p:txBody>
          <a:bodyPr wrap="square">
            <a:spAutoFit/>
          </a:bodyPr>
          <a:lstStyle/>
          <a:p>
            <a:pPr algn="r" rtl="1"/>
            <a:r>
              <a:rPr lang="fa-IR" sz="2400" b="1" dirty="0">
                <a:effectLst/>
              </a:rPr>
              <a:t>«عیسی از [مرد نابینا] پرسید: «چه </a:t>
            </a:r>
            <a:r>
              <a:rPr lang="fa-IR" sz="2400" b="1" dirty="0" err="1">
                <a:effectLst/>
              </a:rPr>
              <a:t>می‌خواهی</a:t>
            </a:r>
            <a:r>
              <a:rPr lang="fa-IR" sz="2400" b="1" dirty="0">
                <a:effectLst/>
              </a:rPr>
              <a:t> برایت بکنم؟» پاسخ داد: «استاد، </a:t>
            </a:r>
            <a:r>
              <a:rPr lang="fa-IR" sz="2400" b="1" dirty="0" err="1">
                <a:effectLst/>
              </a:rPr>
              <a:t>می‌خواهم</a:t>
            </a:r>
            <a:r>
              <a:rPr lang="fa-IR" sz="2400" b="1" dirty="0">
                <a:effectLst/>
              </a:rPr>
              <a:t> بینا شوم.»»</a:t>
            </a:r>
          </a:p>
          <a:p>
            <a:pPr algn="r" rtl="1"/>
            <a:r>
              <a:rPr lang="fa-IR" sz="2400" b="1" dirty="0">
                <a:effectLst/>
              </a:rPr>
              <a:t>‮‮</a:t>
            </a:r>
            <a:r>
              <a:rPr lang="fa-IR" sz="2400" b="1" dirty="0" err="1">
                <a:effectLst/>
              </a:rPr>
              <a:t>مَرقُس</a:t>
            </a:r>
            <a:r>
              <a:rPr lang="fa-IR" sz="2400" b="1" dirty="0">
                <a:effectLst/>
              </a:rPr>
              <a:t>‬ ‭10‬:باب ۱۰ آیه ۵۱</a:t>
            </a:r>
          </a:p>
          <a:p>
            <a:pPr algn="r" rtl="1"/>
            <a:r>
              <a:rPr lang="fa-IR" sz="2400" b="1" dirty="0">
                <a:effectLst/>
              </a:rPr>
              <a:t> </a:t>
            </a:r>
          </a:p>
          <a:p>
            <a:pPr algn="r" rtl="1"/>
            <a:r>
              <a:rPr lang="fa-IR" sz="2400" b="1" i="0" u="none" strike="noStrike" dirty="0">
                <a:effectLst/>
                <a:latin typeface="Arial" panose="020B0604020202020204" pitchFamily="34" charset="0"/>
              </a:rPr>
              <a:t>اگرچه خدا نیاز ما را می داند، اما همچنان از ما می خواهد که نیازمان را به او بیان کنیم.</a:t>
            </a:r>
          </a:p>
          <a:p>
            <a:pPr algn="r" rtl="1"/>
            <a:r>
              <a:rPr lang="fa-IR" sz="2400" b="1" i="0" u="none" strike="noStrike" dirty="0">
                <a:effectLst/>
                <a:latin typeface="Arial" panose="020B0604020202020204" pitchFamily="34" charset="0"/>
              </a:rPr>
              <a:t> </a:t>
            </a:r>
          </a:p>
          <a:p>
            <a:pPr algn="r" rtl="1"/>
            <a:r>
              <a:rPr lang="fa-IR" sz="2400" b="1" i="0" u="none" strike="noStrike" dirty="0">
                <a:effectLst/>
                <a:latin typeface="Arial" panose="020B0604020202020204" pitchFamily="34" charset="0"/>
              </a:rPr>
              <a:t> </a:t>
            </a:r>
          </a:p>
          <a:p>
            <a:pPr algn="r" rtl="1"/>
            <a:r>
              <a:rPr lang="fa-IR" sz="2400" b="1" i="0" u="none" strike="noStrike" dirty="0">
                <a:effectLst/>
                <a:latin typeface="Arial" panose="020B0604020202020204" pitchFamily="34" charset="0"/>
              </a:rPr>
              <a:t>از بغل دستی خود بپرسید:</a:t>
            </a:r>
          </a:p>
          <a:p>
            <a:pPr algn="r" rtl="1"/>
            <a:r>
              <a:rPr lang="fa-IR" sz="2400" b="1" i="0" u="none" strike="noStrike" dirty="0">
                <a:effectLst/>
                <a:latin typeface="Arial" panose="020B0604020202020204" pitchFamily="34" charset="0"/>
              </a:rPr>
              <a:t> </a:t>
            </a:r>
          </a:p>
          <a:p>
            <a:pPr algn="r" rtl="1"/>
            <a:r>
              <a:rPr lang="fa-IR" sz="2400" i="0" u="none" strike="noStrike" dirty="0">
                <a:effectLst/>
                <a:latin typeface="Arial" panose="020B0604020202020204" pitchFamily="34" charset="0"/>
              </a:rPr>
              <a:t>نظر شما در مورد ویدیو چیست؟</a:t>
            </a:r>
          </a:p>
          <a:p>
            <a:pPr algn="r" rtl="1"/>
            <a:r>
              <a:rPr lang="fa-IR" sz="2400" i="0" u="none" strike="noStrike" dirty="0">
                <a:effectLst/>
                <a:latin typeface="Arial" panose="020B0604020202020204" pitchFamily="34" charset="0"/>
              </a:rPr>
              <a:t>چه چیزی برای شما مفید بود؟</a:t>
            </a:r>
          </a:p>
          <a:p>
            <a:pPr algn="r" rtl="1"/>
            <a:r>
              <a:rPr lang="fa-IR" sz="2400" i="0" u="none" strike="noStrike" dirty="0">
                <a:effectLst/>
                <a:latin typeface="Arial" panose="020B0604020202020204" pitchFamily="34" charset="0"/>
              </a:rPr>
              <a:t>چه چیزی چالش برانگیز بود؟</a:t>
            </a:r>
          </a:p>
          <a:p>
            <a:br>
              <a:rPr lang="fa-IR" sz="2800" dirty="0"/>
            </a:br>
            <a:r>
              <a:rPr lang="fa-IR" sz="2800" dirty="0"/>
              <a:t> </a:t>
            </a:r>
            <a:r>
              <a:rPr lang="fa-IR" sz="2800" b="0" i="0" u="none" strike="noStrike" dirty="0">
                <a:solidFill>
                  <a:srgbClr val="222222"/>
                </a:solidFill>
                <a:effectLst/>
                <a:latin typeface="Arial" panose="020B0604020202020204" pitchFamily="34" charset="0"/>
              </a:rPr>
              <a:t> </a:t>
            </a:r>
          </a:p>
          <a:p>
            <a:br>
              <a:rPr lang="fa-IR" sz="2800" dirty="0"/>
            </a:br>
            <a:endParaRPr lang="en-US" sz="2800" dirty="0"/>
          </a:p>
        </p:txBody>
      </p:sp>
    </p:spTree>
    <p:extLst>
      <p:ext uri="{BB962C8B-B14F-4D97-AF65-F5344CB8AC3E}">
        <p14:creationId xmlns:p14="http://schemas.microsoft.com/office/powerpoint/2010/main" val="37241267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424248" y="214184"/>
            <a:ext cx="5497581" cy="6032421"/>
          </a:xfrm>
          <a:prstGeom prst="rect">
            <a:avLst/>
          </a:prstGeom>
          <a:noFill/>
        </p:spPr>
        <p:txBody>
          <a:bodyPr wrap="square" rtlCol="0">
            <a:spAutoFit/>
          </a:bodyPr>
          <a:lstStyle/>
          <a:p>
            <a:pPr fontAlgn="base"/>
            <a:r>
              <a:rPr lang="en-GB" sz="2300" b="1" dirty="0"/>
              <a:t>In a small group of 4-5 people, discuss these questions:</a:t>
            </a:r>
            <a:endParaRPr lang="fa-IR" sz="2300" b="1" dirty="0"/>
          </a:p>
          <a:p>
            <a:pPr fontAlgn="base"/>
            <a:endParaRPr lang="en-GB" sz="2300" b="1" dirty="0"/>
          </a:p>
          <a:p>
            <a:pPr fontAlgn="base"/>
            <a:endParaRPr lang="en-GB" sz="2300" dirty="0"/>
          </a:p>
          <a:p>
            <a:pPr fontAlgn="base"/>
            <a:r>
              <a:rPr lang="en-GB" sz="2300" b="1" dirty="0"/>
              <a:t>Q.1 </a:t>
            </a:r>
            <a:r>
              <a:rPr lang="en-GB" sz="2300" dirty="0"/>
              <a:t>Poppy said that sometimes it’s easier to believe God can change things in our heart than change things in the world.  Do you agree?</a:t>
            </a:r>
          </a:p>
          <a:p>
            <a:pPr fontAlgn="base"/>
            <a:endParaRPr lang="en-GB" sz="2300" dirty="0"/>
          </a:p>
          <a:p>
            <a:pPr fontAlgn="base"/>
            <a:r>
              <a:rPr lang="en-GB" sz="2300" b="1" dirty="0"/>
              <a:t>Q.2 </a:t>
            </a:r>
            <a:r>
              <a:rPr lang="en-GB" sz="2300" dirty="0"/>
              <a:t>Have you got any stories of times when God has answered prayers for the things you want or you need?</a:t>
            </a:r>
          </a:p>
          <a:p>
            <a:pPr fontAlgn="base"/>
            <a:br>
              <a:rPr lang="en-GB" sz="2300" dirty="0"/>
            </a:br>
            <a:r>
              <a:rPr lang="en-GB" sz="2300" b="1" dirty="0"/>
              <a:t>Q.3 </a:t>
            </a:r>
            <a:r>
              <a:rPr lang="en-GB" sz="2300" dirty="0"/>
              <a:t>Are you experiencing a “green”, an “amber” or a “red” light in any specific prayer at the moment?</a:t>
            </a:r>
          </a:p>
          <a:p>
            <a:endParaRPr lang="en-GB" dirty="0"/>
          </a:p>
        </p:txBody>
      </p:sp>
      <p:sp>
        <p:nvSpPr>
          <p:cNvPr id="3" name="TextBox 2">
            <a:extLst>
              <a:ext uri="{FF2B5EF4-FFF2-40B4-BE49-F238E27FC236}">
                <a16:creationId xmlns:a16="http://schemas.microsoft.com/office/drawing/2014/main" id="{9DB50BAE-1538-3FD1-B1FE-64D8F387253E}"/>
              </a:ext>
            </a:extLst>
          </p:cNvPr>
          <p:cNvSpPr txBox="1"/>
          <p:nvPr/>
        </p:nvSpPr>
        <p:spPr>
          <a:xfrm>
            <a:off x="5617029" y="0"/>
            <a:ext cx="6250753" cy="8402300"/>
          </a:xfrm>
          <a:prstGeom prst="rect">
            <a:avLst/>
          </a:prstGeom>
          <a:noFill/>
        </p:spPr>
        <p:txBody>
          <a:bodyPr wrap="square">
            <a:spAutoFit/>
          </a:bodyPr>
          <a:lstStyle/>
          <a:p>
            <a:pPr algn="r" rtl="1"/>
            <a:br>
              <a:rPr lang="fa-IR" sz="2400" b="0" i="0" u="none" strike="noStrike" dirty="0">
                <a:effectLst/>
                <a:latin typeface="Arial" panose="020B0604020202020204" pitchFamily="34" charset="0"/>
              </a:rPr>
            </a:br>
            <a:r>
              <a:rPr lang="fa-IR" sz="2400" b="1" i="0" u="none" strike="noStrike" dirty="0">
                <a:effectLst/>
                <a:latin typeface="Arial" panose="020B0604020202020204" pitchFamily="34" charset="0"/>
              </a:rPr>
              <a:t>در یک گروه کوچک ۴ تا ۵ نفره، این سؤالات را مطرح کنید:</a:t>
            </a:r>
          </a:p>
          <a:p>
            <a:pPr algn="r" rtl="1"/>
            <a:r>
              <a:rPr lang="fa-IR" sz="2400" b="0" i="0" u="none" strike="noStrike" dirty="0">
                <a:effectLst/>
                <a:latin typeface="Arial" panose="020B0604020202020204" pitchFamily="34" charset="0"/>
              </a:rPr>
              <a:t> </a:t>
            </a:r>
          </a:p>
          <a:p>
            <a:pPr algn="r" rtl="1"/>
            <a:r>
              <a:rPr lang="fa-IR" sz="2400" b="1" i="0" u="none" strike="noStrike" dirty="0">
                <a:effectLst/>
                <a:latin typeface="Arial" panose="020B0604020202020204" pitchFamily="34" charset="0"/>
              </a:rPr>
              <a:t>سوال اول : </a:t>
            </a:r>
            <a:r>
              <a:rPr lang="fa-IR" sz="2400" b="0" i="0" u="none" strike="noStrike" dirty="0">
                <a:effectLst/>
                <a:latin typeface="Arial" panose="020B0604020202020204" pitchFamily="34" charset="0"/>
              </a:rPr>
              <a:t>خانم </a:t>
            </a:r>
            <a:r>
              <a:rPr lang="fa-IR" sz="2400" b="0" i="0" u="none" strike="noStrike" dirty="0" err="1">
                <a:effectLst/>
                <a:latin typeface="Arial" panose="020B0604020202020204" pitchFamily="34" charset="0"/>
              </a:rPr>
              <a:t>پاپی</a:t>
            </a:r>
            <a:r>
              <a:rPr lang="fa-IR" sz="2400" b="0" i="0" u="none" strike="noStrike" dirty="0">
                <a:effectLst/>
                <a:latin typeface="Arial" panose="020B0604020202020204" pitchFamily="34" charset="0"/>
              </a:rPr>
              <a:t> گفت که گاهی اوقات این آسان تر است که باور کنیم خدا می تواند چیزهایی را در قلب ما تغییر دهد تا اینکه چیزهایی را در جهان تغییر دهد.  آیا با این گفته </a:t>
            </a:r>
            <a:r>
              <a:rPr lang="fa-IR" sz="2400" b="0" i="0" u="none" strike="noStrike" dirty="0" err="1">
                <a:effectLst/>
                <a:latin typeface="Arial" panose="020B0604020202020204" pitchFamily="34" charset="0"/>
              </a:rPr>
              <a:t>موافقید</a:t>
            </a:r>
            <a:r>
              <a:rPr lang="fa-IR" sz="2400" b="0" i="0" u="none" strike="noStrike" dirty="0">
                <a:effectLst/>
                <a:latin typeface="Arial" panose="020B0604020202020204" pitchFamily="34" charset="0"/>
              </a:rPr>
              <a:t>؟</a:t>
            </a:r>
          </a:p>
          <a:p>
            <a:pPr algn="r" rtl="1"/>
            <a:r>
              <a:rPr lang="fa-IR" sz="2400" b="0" i="0" u="none" strike="noStrike" dirty="0">
                <a:effectLst/>
                <a:latin typeface="Arial" panose="020B0604020202020204" pitchFamily="34" charset="0"/>
              </a:rPr>
              <a:t> </a:t>
            </a:r>
          </a:p>
          <a:p>
            <a:pPr algn="r" rtl="1"/>
            <a:endParaRPr lang="fa-IR" sz="2400" b="0" i="0" u="none" strike="noStrike" dirty="0">
              <a:effectLst/>
              <a:latin typeface="Arial" panose="020B0604020202020204" pitchFamily="34" charset="0"/>
            </a:endParaRPr>
          </a:p>
          <a:p>
            <a:pPr algn="r" rtl="1"/>
            <a:r>
              <a:rPr lang="fa-IR" sz="2400" b="1" i="0" u="none" strike="noStrike" dirty="0">
                <a:effectLst/>
                <a:latin typeface="Arial" panose="020B0604020202020204" pitchFamily="34" charset="0"/>
              </a:rPr>
              <a:t>سوال دوم:  </a:t>
            </a:r>
            <a:r>
              <a:rPr lang="fa-IR" sz="2400" b="0" i="0" u="none" strike="noStrike" dirty="0">
                <a:effectLst/>
                <a:latin typeface="Arial" panose="020B0604020202020204" pitchFamily="34" charset="0"/>
              </a:rPr>
              <a:t>آیا داستانی از مواقعی بخاطر می آورید که خداوند </a:t>
            </a:r>
            <a:r>
              <a:rPr lang="fa-IR" sz="2400" b="0" i="0" u="none" strike="noStrike" dirty="0" err="1">
                <a:effectLst/>
                <a:latin typeface="Arial" panose="020B0604020202020204" pitchFamily="34" charset="0"/>
              </a:rPr>
              <a:t>دعاهای</a:t>
            </a:r>
            <a:r>
              <a:rPr lang="fa-IR" sz="2400" b="0" i="0" u="none" strike="noStrike" dirty="0">
                <a:effectLst/>
                <a:latin typeface="Arial" panose="020B0604020202020204" pitchFamily="34" charset="0"/>
              </a:rPr>
              <a:t> شما را برای چیزهایی که خواسته </a:t>
            </a:r>
            <a:r>
              <a:rPr lang="fa-IR" sz="2400" b="0" i="0" u="none" strike="noStrike" dirty="0" err="1">
                <a:effectLst/>
                <a:latin typeface="Arial" panose="020B0604020202020204" pitchFamily="34" charset="0"/>
              </a:rPr>
              <a:t>اید</a:t>
            </a:r>
            <a:r>
              <a:rPr lang="fa-IR" sz="2400" b="0" i="0" u="none" strike="noStrike" dirty="0">
                <a:effectLst/>
                <a:latin typeface="Arial" panose="020B0604020202020204" pitchFamily="34" charset="0"/>
              </a:rPr>
              <a:t> یا نیاز داشته اسد، اجابت کرده است؟</a:t>
            </a:r>
          </a:p>
          <a:p>
            <a:pPr algn="r" rtl="1"/>
            <a:br>
              <a:rPr lang="fa-IR" sz="2400" b="0" i="0" u="none" strike="noStrike" dirty="0">
                <a:effectLst/>
                <a:latin typeface="Arial" panose="020B0604020202020204" pitchFamily="34" charset="0"/>
              </a:rPr>
            </a:br>
            <a:endParaRPr lang="fa-IR" sz="2400" b="0" i="0" u="none" strike="noStrike" dirty="0">
              <a:effectLst/>
              <a:latin typeface="Arial" panose="020B0604020202020204" pitchFamily="34" charset="0"/>
            </a:endParaRPr>
          </a:p>
          <a:p>
            <a:pPr algn="r" rtl="1"/>
            <a:r>
              <a:rPr lang="fa-IR" sz="2400" b="1" i="0" u="none" strike="noStrike" dirty="0">
                <a:effectLst/>
                <a:latin typeface="Arial" panose="020B0604020202020204" pitchFamily="34" charset="0"/>
              </a:rPr>
              <a:t>سوال سوم : </a:t>
            </a:r>
            <a:r>
              <a:rPr lang="fa-IR" sz="2400" b="0" i="0" u="none" strike="noStrike" dirty="0">
                <a:effectLst/>
                <a:latin typeface="Arial" panose="020B0604020202020204" pitchFamily="34" charset="0"/>
              </a:rPr>
              <a:t>آیا در حال حاضر در دعای خاصی با نور «سبز»، «</a:t>
            </a:r>
            <a:r>
              <a:rPr lang="fa-IR" sz="2400" b="0" i="0" u="none" strike="noStrike" dirty="0" err="1">
                <a:effectLst/>
                <a:latin typeface="Arial" panose="020B0604020202020204" pitchFamily="34" charset="0"/>
              </a:rPr>
              <a:t>کهربایی</a:t>
            </a:r>
            <a:r>
              <a:rPr lang="fa-IR" sz="2400" b="0" i="0" u="none" strike="noStrike" dirty="0">
                <a:effectLst/>
                <a:latin typeface="Arial" panose="020B0604020202020204" pitchFamily="34" charset="0"/>
              </a:rPr>
              <a:t>» یا «قرمز» مواجه هستید؟</a:t>
            </a:r>
          </a:p>
          <a:p>
            <a:endParaRPr lang="fa-IR" sz="2600" b="0" i="0" u="none" strike="noStrike" dirty="0">
              <a:effectLst/>
              <a:latin typeface="Arial" panose="020B0604020202020204" pitchFamily="34" charset="0"/>
            </a:endParaRPr>
          </a:p>
          <a:p>
            <a:pPr algn="l" rtl="0"/>
            <a:br>
              <a:rPr lang="fa-IR" sz="2600" b="0" i="0" u="none" strike="noStrike" dirty="0">
                <a:solidFill>
                  <a:srgbClr val="222222"/>
                </a:solidFill>
                <a:effectLst/>
                <a:latin typeface="Arial" panose="020B0604020202020204" pitchFamily="34" charset="0"/>
              </a:rPr>
            </a:br>
            <a:endParaRPr lang="fa-IR" sz="2600" b="0" i="0" u="none" strike="noStrike" dirty="0">
              <a:solidFill>
                <a:srgbClr val="222222"/>
              </a:solidFill>
              <a:effectLst/>
              <a:latin typeface="Arial" panose="020B0604020202020204" pitchFamily="34" charset="0"/>
            </a:endParaRPr>
          </a:p>
          <a:p>
            <a:br>
              <a:rPr lang="fa-IR" sz="2600" dirty="0"/>
            </a:br>
            <a:br>
              <a:rPr lang="fa-IR" sz="2600" dirty="0"/>
            </a:br>
            <a:endParaRPr lang="en-US" sz="2600" dirty="0"/>
          </a:p>
        </p:txBody>
      </p:sp>
    </p:spTree>
    <p:extLst>
      <p:ext uri="{BB962C8B-B14F-4D97-AF65-F5344CB8AC3E}">
        <p14:creationId xmlns:p14="http://schemas.microsoft.com/office/powerpoint/2010/main" val="2431042513"/>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a:extLst>
              <a:ext uri="{FF2B5EF4-FFF2-40B4-BE49-F238E27FC236}">
                <a16:creationId xmlns:a16="http://schemas.microsoft.com/office/drawing/2014/main" id="{031F092F-C468-484D-8713-97959BF5E19E}"/>
              </a:ext>
            </a:extLst>
          </p:cNvPr>
          <p:cNvSpPr txBox="1"/>
          <p:nvPr/>
        </p:nvSpPr>
        <p:spPr>
          <a:xfrm>
            <a:off x="465279" y="224056"/>
            <a:ext cx="5933009" cy="6032421"/>
          </a:xfrm>
          <a:prstGeom prst="rect">
            <a:avLst/>
          </a:prstGeom>
          <a:noFill/>
        </p:spPr>
        <p:txBody>
          <a:bodyPr wrap="square" rtlCol="0">
            <a:spAutoFit/>
          </a:bodyPr>
          <a:lstStyle/>
          <a:p>
            <a:pPr fontAlgn="base"/>
            <a:r>
              <a:rPr lang="en-GB" sz="2400" b="1" dirty="0"/>
              <a:t>Pray together in your group:</a:t>
            </a:r>
          </a:p>
          <a:p>
            <a:pPr fontAlgn="base"/>
            <a:endParaRPr lang="en-GB" sz="2400" dirty="0"/>
          </a:p>
          <a:p>
            <a:r>
              <a:rPr lang="en-GB" sz="2000" dirty="0"/>
              <a:t>Take time to pray for one another’s wants and needs.</a:t>
            </a:r>
          </a:p>
          <a:p>
            <a:endParaRPr lang="en-GB" sz="2000" dirty="0"/>
          </a:p>
          <a:p>
            <a:r>
              <a:rPr lang="en-GB" sz="2000" dirty="0"/>
              <a:t>Remember the following:</a:t>
            </a:r>
          </a:p>
          <a:p>
            <a:pPr marL="285750" indent="-285750">
              <a:buFontTx/>
              <a:buChar char="-"/>
            </a:pPr>
            <a:r>
              <a:rPr lang="en-GB" sz="2000" dirty="0"/>
              <a:t>Pray in steps (incrementally).  What’s the next specific step you are asking from God?</a:t>
            </a:r>
          </a:p>
          <a:p>
            <a:pPr marL="285750" indent="-285750">
              <a:buFontTx/>
              <a:buChar char="-"/>
            </a:pPr>
            <a:r>
              <a:rPr lang="en-GB" sz="2000" dirty="0"/>
              <a:t>Pray the promises of God.  Is there a specific promise of God that relates to the situation?</a:t>
            </a:r>
          </a:p>
          <a:p>
            <a:pPr marL="285750" indent="-285750">
              <a:buFontTx/>
              <a:buChar char="-"/>
            </a:pPr>
            <a:endParaRPr lang="en-GB" sz="2000" dirty="0"/>
          </a:p>
          <a:p>
            <a:r>
              <a:rPr lang="en-GB" sz="2000" dirty="0"/>
              <a:t>You might want to use the P.R.A.Y model:</a:t>
            </a:r>
          </a:p>
          <a:p>
            <a:r>
              <a:rPr lang="en-GB" sz="2000" b="1" dirty="0"/>
              <a:t>Pause:  </a:t>
            </a:r>
            <a:r>
              <a:rPr lang="en-GB" sz="2000" dirty="0"/>
              <a:t>Take a moment to welcome the Holy Spirit.</a:t>
            </a:r>
          </a:p>
          <a:p>
            <a:r>
              <a:rPr lang="en-GB" sz="2000" b="1" dirty="0"/>
              <a:t>Rejoice:  </a:t>
            </a:r>
            <a:r>
              <a:rPr lang="en-GB" sz="2000" dirty="0"/>
              <a:t>Praise God for who He is, remembering His love.</a:t>
            </a:r>
          </a:p>
          <a:p>
            <a:r>
              <a:rPr lang="en-GB" sz="2000" b="1" dirty="0"/>
              <a:t>Ask: </a:t>
            </a:r>
            <a:r>
              <a:rPr lang="en-GB" sz="2000" dirty="0"/>
              <a:t>Bring your requests before God.</a:t>
            </a:r>
          </a:p>
          <a:p>
            <a:r>
              <a:rPr lang="en-GB" sz="2000" b="1" dirty="0"/>
              <a:t>Yield: </a:t>
            </a:r>
            <a:r>
              <a:rPr lang="en-GB" sz="2000" dirty="0"/>
              <a:t>Surrender everything to God.</a:t>
            </a:r>
          </a:p>
          <a:p>
            <a:pPr marL="285750" indent="-285750">
              <a:buFontTx/>
              <a:buChar char="-"/>
            </a:pPr>
            <a:endParaRPr lang="en-GB" dirty="0"/>
          </a:p>
        </p:txBody>
      </p:sp>
      <p:sp>
        <p:nvSpPr>
          <p:cNvPr id="3" name="TextBox 2">
            <a:extLst>
              <a:ext uri="{FF2B5EF4-FFF2-40B4-BE49-F238E27FC236}">
                <a16:creationId xmlns:a16="http://schemas.microsoft.com/office/drawing/2014/main" id="{9DB50BAE-1538-3FD1-B1FE-64D8F387253E}"/>
              </a:ext>
            </a:extLst>
          </p:cNvPr>
          <p:cNvSpPr txBox="1"/>
          <p:nvPr/>
        </p:nvSpPr>
        <p:spPr>
          <a:xfrm>
            <a:off x="6652592" y="-278295"/>
            <a:ext cx="5378929" cy="6663363"/>
          </a:xfrm>
          <a:prstGeom prst="rect">
            <a:avLst/>
          </a:prstGeom>
          <a:noFill/>
        </p:spPr>
        <p:txBody>
          <a:bodyPr wrap="square">
            <a:spAutoFit/>
          </a:bodyPr>
          <a:lstStyle/>
          <a:p>
            <a:pPr algn="r" rtl="1"/>
            <a:br>
              <a:rPr lang="fa-IR" sz="2300" b="0" i="0" u="none" strike="noStrike" dirty="0">
                <a:effectLst/>
                <a:latin typeface="Arial" panose="020B0604020202020204" pitchFamily="34" charset="0"/>
              </a:rPr>
            </a:br>
            <a:r>
              <a:rPr lang="fa-IR" sz="2800" b="1" i="0" u="none" strike="noStrike" dirty="0">
                <a:effectLst/>
                <a:latin typeface="Arial" panose="020B0604020202020204" pitchFamily="34" charset="0"/>
              </a:rPr>
              <a:t>در گروه خود با هم دعا کنید:</a:t>
            </a:r>
          </a:p>
          <a:p>
            <a:pPr algn="r" rtl="1"/>
            <a:r>
              <a:rPr lang="fa-IR" sz="2000" b="0" i="0" u="none" strike="noStrike" dirty="0">
                <a:effectLst/>
                <a:latin typeface="Arial" panose="020B0604020202020204" pitchFamily="34" charset="0"/>
              </a:rPr>
              <a:t> </a:t>
            </a:r>
          </a:p>
          <a:p>
            <a:pPr algn="r" rtl="1"/>
            <a:r>
              <a:rPr lang="fa-IR" sz="2000" b="0" i="0" u="none" strike="noStrike" dirty="0">
                <a:effectLst/>
                <a:latin typeface="Arial" panose="020B0604020202020204" pitchFamily="34" charset="0"/>
              </a:rPr>
              <a:t>زمانی را به دعا برای در خواست ها و نیازهای یکدیگر اختصاص دهید.</a:t>
            </a:r>
          </a:p>
          <a:p>
            <a:pPr algn="r" rtl="1"/>
            <a:r>
              <a:rPr lang="fa-IR" sz="2000" b="0" i="0" u="none" strike="noStrike" dirty="0">
                <a:effectLst/>
                <a:latin typeface="Arial" panose="020B0604020202020204" pitchFamily="34" charset="0"/>
              </a:rPr>
              <a:t> </a:t>
            </a:r>
          </a:p>
          <a:p>
            <a:pPr algn="r" rtl="1"/>
            <a:r>
              <a:rPr lang="fa-IR" sz="2000" b="0" i="0" u="none" strike="noStrike" dirty="0">
                <a:effectLst/>
                <a:latin typeface="Arial" panose="020B0604020202020204" pitchFamily="34" charset="0"/>
              </a:rPr>
              <a:t>موارد زیر را به خاطر بسپارید:</a:t>
            </a:r>
          </a:p>
          <a:p>
            <a:pPr algn="r" rtl="1"/>
            <a:r>
              <a:rPr lang="fa-IR" sz="2000" b="0" i="0" u="none" strike="noStrike" dirty="0">
                <a:effectLst/>
                <a:latin typeface="Arial" panose="020B0604020202020204" pitchFamily="34" charset="0"/>
              </a:rPr>
              <a:t>-</a:t>
            </a:r>
            <a:r>
              <a:rPr lang="en-GB" sz="2000" b="0" i="0" u="none" strike="noStrike" dirty="0">
                <a:effectLst/>
                <a:latin typeface="Arial" panose="020B0604020202020204" pitchFamily="34" charset="0"/>
              </a:rPr>
              <a:t>  </a:t>
            </a:r>
            <a:r>
              <a:rPr lang="fa-IR" sz="2000" b="0" i="0" u="none" strike="noStrike" dirty="0">
                <a:effectLst/>
                <a:latin typeface="Arial" panose="020B0604020202020204" pitchFamily="34" charset="0"/>
              </a:rPr>
              <a:t>دعا را به صورت مرحله ای (تدریجی) بخوانید.  قدم مشخص بعدی که از خدا می خواهید چیست؟</a:t>
            </a:r>
          </a:p>
          <a:p>
            <a:pPr algn="r" rtl="1"/>
            <a:r>
              <a:rPr lang="fa-IR" sz="2000" b="0" i="0" u="none" strike="noStrike" dirty="0">
                <a:effectLst/>
                <a:latin typeface="Arial" panose="020B0604020202020204" pitchFamily="34" charset="0"/>
              </a:rPr>
              <a:t>-</a:t>
            </a:r>
            <a:r>
              <a:rPr lang="en-GB" sz="2000" b="0" i="0" u="none" strike="noStrike" dirty="0">
                <a:effectLst/>
                <a:latin typeface="Arial" panose="020B0604020202020204" pitchFamily="34" charset="0"/>
              </a:rPr>
              <a:t>  </a:t>
            </a:r>
            <a:r>
              <a:rPr lang="fa-IR" sz="2000" b="0" i="0" u="none" strike="noStrike" dirty="0">
                <a:effectLst/>
                <a:latin typeface="Arial" panose="020B0604020202020204" pitchFamily="34" charset="0"/>
              </a:rPr>
              <a:t>برای وعده های خداوند دعا کنید.  آیا وعده خاصی از خداوند وجود دارد که به آن وضعیت مربوط باشد؟</a:t>
            </a:r>
          </a:p>
          <a:p>
            <a:pPr algn="r" rtl="1"/>
            <a:r>
              <a:rPr lang="fa-IR" sz="2000" b="0" i="0" u="none" strike="noStrike" dirty="0">
                <a:effectLst/>
                <a:latin typeface="Arial" panose="020B0604020202020204" pitchFamily="34" charset="0"/>
              </a:rPr>
              <a:t> </a:t>
            </a:r>
          </a:p>
          <a:p>
            <a:pPr algn="r" rtl="1"/>
            <a:r>
              <a:rPr lang="fa-IR" sz="2000" b="0" i="0" u="none" strike="noStrike" dirty="0">
                <a:effectLst/>
                <a:latin typeface="Arial" panose="020B0604020202020204" pitchFamily="34" charset="0"/>
              </a:rPr>
              <a:t>ممکن است بخواهید از مدل </a:t>
            </a:r>
            <a:r>
              <a:rPr lang="en-GB" sz="2000" b="0" i="0" u="none" strike="noStrike" dirty="0">
                <a:effectLst/>
                <a:latin typeface="Arial" panose="020B0604020202020204" pitchFamily="34" charset="0"/>
              </a:rPr>
              <a:t> P.R.A.Y </a:t>
            </a:r>
            <a:r>
              <a:rPr lang="fa-IR" sz="2000" b="0" i="0" u="none" strike="noStrike" dirty="0">
                <a:effectLst/>
                <a:latin typeface="Arial" panose="020B0604020202020204" pitchFamily="34" charset="0"/>
              </a:rPr>
              <a:t>استفاده کنید:</a:t>
            </a:r>
          </a:p>
          <a:p>
            <a:pPr algn="r" rtl="1"/>
            <a:r>
              <a:rPr lang="fa-IR" sz="2400" b="1" i="0" u="none" strike="noStrike" dirty="0">
                <a:effectLst/>
                <a:latin typeface="Arial" panose="020B0604020202020204" pitchFamily="34" charset="0"/>
              </a:rPr>
              <a:t>لحظه ای سکوت: </a:t>
            </a:r>
            <a:r>
              <a:rPr lang="fa-IR" sz="2000" b="0" i="0" u="none" strike="noStrike" dirty="0">
                <a:effectLst/>
                <a:latin typeface="Arial" panose="020B0604020202020204" pitchFamily="34" charset="0"/>
              </a:rPr>
              <a:t>لحظه ای به استقبال روح </a:t>
            </a:r>
            <a:r>
              <a:rPr lang="fa-IR" sz="2000" b="0" i="0" u="none" strike="noStrike" dirty="0" err="1">
                <a:effectLst/>
                <a:latin typeface="Arial" panose="020B0604020202020204" pitchFamily="34" charset="0"/>
              </a:rPr>
              <a:t>القدس</a:t>
            </a:r>
            <a:r>
              <a:rPr lang="fa-IR" sz="2000" b="0" i="0" u="none" strike="noStrike" dirty="0">
                <a:effectLst/>
                <a:latin typeface="Arial" panose="020B0604020202020204" pitchFamily="34" charset="0"/>
              </a:rPr>
              <a:t> اختصاص دهید.</a:t>
            </a:r>
            <a:endParaRPr lang="en-GB" sz="2000" b="0" i="0" u="none" strike="noStrike" dirty="0">
              <a:effectLst/>
              <a:latin typeface="Arial" panose="020B0604020202020204" pitchFamily="34" charset="0"/>
            </a:endParaRPr>
          </a:p>
          <a:p>
            <a:pPr algn="r" rtl="1"/>
            <a:r>
              <a:rPr lang="fa-IR" sz="2400" b="1" i="0" u="none" strike="noStrike" dirty="0">
                <a:effectLst/>
                <a:latin typeface="Arial" panose="020B0604020202020204" pitchFamily="34" charset="0"/>
              </a:rPr>
              <a:t>شادی کنید: </a:t>
            </a:r>
            <a:r>
              <a:rPr lang="fa-IR" sz="2000" b="0" i="0" u="none" strike="noStrike" dirty="0">
                <a:effectLst/>
                <a:latin typeface="Arial" panose="020B0604020202020204" pitchFamily="34" charset="0"/>
              </a:rPr>
              <a:t>خدا را به خاطر آنچه هست با یاد عشق او ستایش کنید.</a:t>
            </a:r>
          </a:p>
          <a:p>
            <a:pPr algn="r" rtl="1"/>
            <a:r>
              <a:rPr lang="fa-IR" sz="2400" b="1" i="0" u="none" strike="noStrike" dirty="0">
                <a:effectLst/>
                <a:latin typeface="Arial" panose="020B0604020202020204" pitchFamily="34" charset="0"/>
              </a:rPr>
              <a:t>خواسته ها: </a:t>
            </a:r>
            <a:r>
              <a:rPr lang="fa-IR" sz="2000" b="0" i="0" u="none" strike="noStrike" dirty="0">
                <a:effectLst/>
                <a:latin typeface="Arial" panose="020B0604020202020204" pitchFamily="34" charset="0"/>
              </a:rPr>
              <a:t>درخواست </a:t>
            </a:r>
            <a:r>
              <a:rPr lang="fa-IR" sz="2000" b="0" i="0" u="none" strike="noStrike" dirty="0" err="1">
                <a:effectLst/>
                <a:latin typeface="Arial" panose="020B0604020202020204" pitchFamily="34" charset="0"/>
              </a:rPr>
              <a:t>هایتان</a:t>
            </a:r>
            <a:r>
              <a:rPr lang="fa-IR" sz="2000" b="0" i="0" u="none" strike="noStrike" dirty="0">
                <a:effectLst/>
                <a:latin typeface="Arial" panose="020B0604020202020204" pitchFamily="34" charset="0"/>
              </a:rPr>
              <a:t> را پیش خدا بیاورید.</a:t>
            </a:r>
          </a:p>
          <a:p>
            <a:pPr algn="r" rtl="1"/>
            <a:r>
              <a:rPr lang="fa-IR" sz="2400" b="1" i="0" u="none" strike="noStrike" dirty="0">
                <a:effectLst/>
                <a:latin typeface="Arial" panose="020B0604020202020204" pitchFamily="34" charset="0"/>
              </a:rPr>
              <a:t>ثمره و نتیجه: </a:t>
            </a:r>
            <a:r>
              <a:rPr lang="fa-IR" sz="2000" b="0" i="0" u="none" strike="noStrike" dirty="0">
                <a:effectLst/>
                <a:latin typeface="Arial" panose="020B0604020202020204" pitchFamily="34" charset="0"/>
              </a:rPr>
              <a:t>همه چیز را به خدا بسپارید.</a:t>
            </a:r>
          </a:p>
          <a:p>
            <a:pPr algn="r" rtl="1"/>
            <a:endParaRPr lang="fa-IR" sz="2000" b="0" i="0" u="none" strike="noStrike" dirty="0">
              <a:effectLst/>
              <a:latin typeface="Arial" panose="020B0604020202020204" pitchFamily="34" charset="0"/>
            </a:endParaRPr>
          </a:p>
        </p:txBody>
      </p:sp>
    </p:spTree>
    <p:extLst>
      <p:ext uri="{BB962C8B-B14F-4D97-AF65-F5344CB8AC3E}">
        <p14:creationId xmlns:p14="http://schemas.microsoft.com/office/powerpoint/2010/main" val="3905560116"/>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docProps/app.xml><?xml version="1.0" encoding="utf-8"?>
<Properties xmlns="http://schemas.openxmlformats.org/officeDocument/2006/extended-properties" xmlns:vt="http://schemas.openxmlformats.org/officeDocument/2006/docPropsVTypes">
  <Template>Ion</Template>
  <TotalTime>622</TotalTime>
  <Words>1110</Words>
  <Application>Microsoft Macintosh PowerPoint</Application>
  <PresentationFormat>Widescreen</PresentationFormat>
  <Paragraphs>126</Paragraphs>
  <Slides>7</Slides>
  <Notes>0</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7</vt:i4>
      </vt:variant>
    </vt:vector>
  </HeadingPairs>
  <TitlesOfParts>
    <vt:vector size="11" baseType="lpstr">
      <vt:lpstr>Arial</vt:lpstr>
      <vt:lpstr>Century Gothic</vt:lpstr>
      <vt:lpstr>Wingdings 3</vt:lpstr>
      <vt:lpstr>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Emma Lowth</dc:creator>
  <cp:lastModifiedBy>Sepi Black</cp:lastModifiedBy>
  <cp:revision>30</cp:revision>
  <cp:lastPrinted>2024-10-22T11:40:09Z</cp:lastPrinted>
  <dcterms:created xsi:type="dcterms:W3CDTF">2024-09-25T16:04:54Z</dcterms:created>
  <dcterms:modified xsi:type="dcterms:W3CDTF">2024-10-22T13:18:00Z</dcterms:modified>
</cp:coreProperties>
</file>