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2" r:id="rId2"/>
    <p:sldId id="256" r:id="rId3"/>
    <p:sldId id="257" r:id="rId4"/>
    <p:sldId id="258" r:id="rId5"/>
    <p:sldId id="259" r:id="rId6"/>
    <p:sldId id="260" r:id="rId7"/>
    <p:sldId id="261"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88296"/>
  </p:normalViewPr>
  <p:slideViewPr>
    <p:cSldViewPr snapToGrid="0">
      <p:cViewPr varScale="1">
        <p:scale>
          <a:sx n="59" d="100"/>
          <a:sy n="59" d="100"/>
        </p:scale>
        <p:origin x="96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978695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9621973-54CE-49CF-A0C3-A26C0670BCBA}" type="datetimeFigureOut">
              <a:rPr lang="en-GB" smtClean="0"/>
              <a:t>16/10/2024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13075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844404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55466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76760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229850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259096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8569075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63162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72675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87894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621973-54CE-49CF-A0C3-A26C0670BCBA}" type="datetimeFigureOut">
              <a:rPr lang="en-GB" smtClean="0"/>
              <a:t>16/10/2024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65621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21973-54CE-49CF-A0C3-A26C0670BCBA}" type="datetimeFigureOut">
              <a:rPr lang="en-GB" smtClean="0"/>
              <a:t>16/10/2024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401082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131611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210086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19621973-54CE-49CF-A0C3-A26C0670BCBA}" type="datetimeFigureOut">
              <a:rPr lang="en-GB" smtClean="0"/>
              <a:t>16/10/2024</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639127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9621973-54CE-49CF-A0C3-A26C0670BCBA}" type="datetimeFigureOut">
              <a:rPr lang="en-GB" smtClean="0"/>
              <a:t>16/10/2024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42231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9621973-54CE-49CF-A0C3-A26C0670BCBA}" type="datetimeFigureOut">
              <a:rPr lang="en-GB" smtClean="0"/>
              <a:t>16/10/2024</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967451B-5783-47D5-AC83-4EF759264402}" type="slidenum">
              <a:rPr lang="en-GB" smtClean="0"/>
              <a:t>‹#›</a:t>
            </a:fld>
            <a:endParaRPr lang="en-GB"/>
          </a:p>
        </p:txBody>
      </p:sp>
    </p:spTree>
    <p:extLst>
      <p:ext uri="{BB962C8B-B14F-4D97-AF65-F5344CB8AC3E}">
        <p14:creationId xmlns:p14="http://schemas.microsoft.com/office/powerpoint/2010/main" val="373620519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813027" y="584878"/>
            <a:ext cx="6513059" cy="5632311"/>
          </a:xfrm>
          <a:prstGeom prst="rect">
            <a:avLst/>
          </a:prstGeom>
          <a:noFill/>
        </p:spPr>
        <p:txBody>
          <a:bodyPr wrap="square" rtlCol="0">
            <a:spAutoFit/>
          </a:bodyPr>
          <a:lstStyle/>
          <a:p>
            <a:pPr fontAlgn="base"/>
            <a:r>
              <a:rPr lang="en-GB" sz="4000" b="1" dirty="0"/>
              <a:t>Icebreaker Questions </a:t>
            </a:r>
          </a:p>
          <a:p>
            <a:pPr fontAlgn="base"/>
            <a:r>
              <a:rPr lang="fa-IR" sz="4000" b="1" dirty="0">
                <a:latin typeface="Arial" panose="020B0604020202020204" pitchFamily="34" charset="0"/>
              </a:rPr>
              <a:t>سوالاتی برای گرمی محفل و بین افراد</a:t>
            </a:r>
            <a:endParaRPr lang="fa-IR" sz="4000" dirty="0">
              <a:latin typeface="Arial" panose="020B0604020202020204" pitchFamily="34" charset="0"/>
            </a:endParaRPr>
          </a:p>
          <a:p>
            <a:pPr fontAlgn="base"/>
            <a:endParaRPr lang="en-GB" sz="4000" b="1" dirty="0"/>
          </a:p>
          <a:p>
            <a:pPr fontAlgn="base"/>
            <a:endParaRPr lang="en-GB" b="1" dirty="0"/>
          </a:p>
          <a:p>
            <a:pPr fontAlgn="base"/>
            <a:r>
              <a:rPr lang="en-GB" sz="2400" dirty="0"/>
              <a:t>1) Do you like dogs or cats?</a:t>
            </a:r>
          </a:p>
          <a:p>
            <a:pPr fontAlgn="base"/>
            <a:endParaRPr lang="en-GB" sz="2400" dirty="0"/>
          </a:p>
          <a:p>
            <a:pPr fontAlgn="base"/>
            <a:r>
              <a:rPr lang="en-GB" sz="2400" dirty="0"/>
              <a:t>2) What season do you like best? Spring, Summer, Autumn or Winter?</a:t>
            </a:r>
          </a:p>
          <a:p>
            <a:pPr fontAlgn="base"/>
            <a:endParaRPr lang="en-GB" sz="2400" dirty="0"/>
          </a:p>
          <a:p>
            <a:pPr fontAlgn="base"/>
            <a:r>
              <a:rPr lang="en-GB" sz="2400" dirty="0"/>
              <a:t>3) What game did you enjoy playing as a child</a:t>
            </a:r>
          </a:p>
          <a:p>
            <a:pPr fontAlgn="base"/>
            <a:endParaRPr lang="en-GB" b="1" dirty="0"/>
          </a:p>
          <a:p>
            <a:pPr fontAlgn="base"/>
            <a:endParaRPr lang="en-GB" dirty="0"/>
          </a:p>
          <a:p>
            <a:endParaRPr lang="en-GB" dirty="0"/>
          </a:p>
        </p:txBody>
      </p:sp>
      <p:sp>
        <p:nvSpPr>
          <p:cNvPr id="3" name="TextBox 2">
            <a:extLst>
              <a:ext uri="{FF2B5EF4-FFF2-40B4-BE49-F238E27FC236}">
                <a16:creationId xmlns:a16="http://schemas.microsoft.com/office/drawing/2014/main" id="{FA5ED8DB-6795-DD09-36AC-A4D0F13E2047}"/>
              </a:ext>
            </a:extLst>
          </p:cNvPr>
          <p:cNvSpPr txBox="1"/>
          <p:nvPr/>
        </p:nvSpPr>
        <p:spPr>
          <a:xfrm>
            <a:off x="7043058" y="2115852"/>
            <a:ext cx="4530090" cy="5693866"/>
          </a:xfrm>
          <a:prstGeom prst="rect">
            <a:avLst/>
          </a:prstGeom>
          <a:noFill/>
        </p:spPr>
        <p:txBody>
          <a:bodyPr wrap="square" rtlCol="0">
            <a:spAutoFit/>
          </a:bodyPr>
          <a:lstStyle/>
          <a:p>
            <a:pPr algn="r"/>
            <a:r>
              <a:rPr lang="fa-IR" sz="2800" b="0" i="0" u="none" strike="noStrike" dirty="0">
                <a:effectLst/>
                <a:latin typeface="Arial" panose="020B0604020202020204" pitchFamily="34" charset="0"/>
              </a:rPr>
              <a:t> </a:t>
            </a:r>
          </a:p>
          <a:p>
            <a:pPr algn="r"/>
            <a:r>
              <a:rPr lang="fa-IR" sz="2800" b="0" i="0" u="none" strike="noStrike" dirty="0">
                <a:effectLst/>
                <a:latin typeface="Arial" panose="020B0604020202020204" pitchFamily="34" charset="0"/>
              </a:rPr>
              <a:t>۱- سگ را بیشتر دوست دارید یا گربه را؟</a:t>
            </a:r>
          </a:p>
          <a:p>
            <a:pPr algn="l"/>
            <a:r>
              <a:rPr lang="fa-IR" sz="2800" b="0" i="0" u="none" strike="noStrike" dirty="0">
                <a:effectLst/>
                <a:latin typeface="Arial" panose="020B0604020202020204" pitchFamily="34" charset="0"/>
              </a:rPr>
              <a:t> </a:t>
            </a:r>
          </a:p>
          <a:p>
            <a:pPr algn="r"/>
            <a:r>
              <a:rPr lang="fa-IR" sz="2800" b="0" i="0" u="none" strike="noStrike" dirty="0">
                <a:effectLst/>
                <a:latin typeface="Arial" panose="020B0604020202020204" pitchFamily="34" charset="0"/>
              </a:rPr>
              <a:t>۲- چه فصلی مورد علاقه شماست؟ بهار، تابستان، پاییز یا زمستان؟</a:t>
            </a:r>
          </a:p>
          <a:p>
            <a:pPr algn="l"/>
            <a:r>
              <a:rPr lang="fa-IR" sz="2800" b="0" i="0" u="none" strike="noStrike" dirty="0">
                <a:effectLst/>
                <a:latin typeface="Arial" panose="020B0604020202020204" pitchFamily="34" charset="0"/>
              </a:rPr>
              <a:t> </a:t>
            </a:r>
          </a:p>
          <a:p>
            <a:pPr algn="r"/>
            <a:r>
              <a:rPr lang="fa-IR" sz="2800" b="0" i="0" u="none" strike="noStrike" dirty="0">
                <a:effectLst/>
                <a:latin typeface="Arial" panose="020B0604020202020204" pitchFamily="34" charset="0"/>
              </a:rPr>
              <a:t>۳- در کودکی از چه بازی لذت می بردید؟</a:t>
            </a:r>
          </a:p>
          <a:p>
            <a:pPr algn="l"/>
            <a:br>
              <a:rPr lang="fa-IR" sz="2800" b="0" i="0" u="none" strike="noStrike" dirty="0">
                <a:solidFill>
                  <a:srgbClr val="222222"/>
                </a:solidFill>
                <a:effectLst/>
                <a:latin typeface="Arial" panose="020B0604020202020204" pitchFamily="34" charset="0"/>
              </a:rPr>
            </a:br>
            <a:endParaRPr lang="fa-IR" sz="2800" b="0" i="0" u="none" strike="noStrike" dirty="0">
              <a:solidFill>
                <a:srgbClr val="222222"/>
              </a:solidFill>
              <a:effectLst/>
              <a:latin typeface="Arial" panose="020B0604020202020204" pitchFamily="34" charset="0"/>
            </a:endParaRPr>
          </a:p>
          <a:p>
            <a:br>
              <a:rPr lang="fa-IR" sz="2800" dirty="0"/>
            </a:br>
            <a:endParaRPr lang="en-US" sz="2800" dirty="0"/>
          </a:p>
        </p:txBody>
      </p:sp>
    </p:spTree>
    <p:extLst>
      <p:ext uri="{BB962C8B-B14F-4D97-AF65-F5344CB8AC3E}">
        <p14:creationId xmlns:p14="http://schemas.microsoft.com/office/powerpoint/2010/main" val="304924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1276350" y="1066800"/>
            <a:ext cx="9934575" cy="2000548"/>
          </a:xfrm>
          <a:prstGeom prst="rect">
            <a:avLst/>
          </a:prstGeom>
          <a:noFill/>
        </p:spPr>
        <p:txBody>
          <a:bodyPr wrap="square" rtlCol="0">
            <a:spAutoFit/>
          </a:bodyPr>
          <a:lstStyle/>
          <a:p>
            <a:pPr fontAlgn="base"/>
            <a:r>
              <a:rPr lang="en-GB" sz="4000" b="1" dirty="0"/>
              <a:t>Session 2</a:t>
            </a:r>
          </a:p>
          <a:p>
            <a:pPr fontAlgn="base"/>
            <a:endParaRPr lang="en-GB" b="1" dirty="0"/>
          </a:p>
          <a:p>
            <a:pPr fontAlgn="base"/>
            <a:r>
              <a:rPr lang="en-GB" sz="2400" b="1" dirty="0"/>
              <a:t>“Our Father in heaven, hallowed be your name” – Matthew 6:9</a:t>
            </a:r>
          </a:p>
          <a:p>
            <a:pPr fontAlgn="base"/>
            <a:r>
              <a:rPr lang="en-GB" sz="2400" dirty="0"/>
              <a:t>How can we enjoy God’s presence in praise and worship?</a:t>
            </a:r>
          </a:p>
          <a:p>
            <a:endParaRPr lang="en-GB" dirty="0"/>
          </a:p>
        </p:txBody>
      </p:sp>
      <p:sp>
        <p:nvSpPr>
          <p:cNvPr id="3" name="TextBox 2">
            <a:extLst>
              <a:ext uri="{FF2B5EF4-FFF2-40B4-BE49-F238E27FC236}">
                <a16:creationId xmlns:a16="http://schemas.microsoft.com/office/drawing/2014/main" id="{D502935D-7618-B5AF-D5B2-6E56E9D83421}"/>
              </a:ext>
            </a:extLst>
          </p:cNvPr>
          <p:cNvSpPr txBox="1"/>
          <p:nvPr/>
        </p:nvSpPr>
        <p:spPr>
          <a:xfrm>
            <a:off x="919989" y="3292963"/>
            <a:ext cx="10148243" cy="3231654"/>
          </a:xfrm>
          <a:prstGeom prst="rect">
            <a:avLst/>
          </a:prstGeom>
          <a:noFill/>
        </p:spPr>
        <p:txBody>
          <a:bodyPr wrap="square">
            <a:spAutoFit/>
          </a:bodyPr>
          <a:lstStyle/>
          <a:p>
            <a:pPr algn="r" rtl="0"/>
            <a:r>
              <a:rPr lang="fa-IR" sz="4000" b="1" i="0" u="none" strike="noStrike" dirty="0">
                <a:effectLst/>
                <a:latin typeface="Arial" panose="020B0604020202020204" pitchFamily="34" charset="0"/>
              </a:rPr>
              <a:t>جلسه دوم</a:t>
            </a:r>
            <a:endParaRPr lang="fa-IR" sz="4000" b="0" i="0" u="none" strike="noStrike" dirty="0">
              <a:effectLst/>
              <a:latin typeface="Arial" panose="020B0604020202020204" pitchFamily="34" charset="0"/>
            </a:endParaRPr>
          </a:p>
          <a:p>
            <a:pPr algn="r" rtl="0"/>
            <a:r>
              <a:rPr lang="fa-IR" b="0" i="0" u="none" strike="noStrike" dirty="0">
                <a:effectLst/>
                <a:latin typeface="Arial" panose="020B0604020202020204" pitchFamily="34" charset="0"/>
              </a:rPr>
              <a:t> </a:t>
            </a:r>
          </a:p>
          <a:p>
            <a:pPr algn="r" rtl="0"/>
            <a:r>
              <a:rPr lang="fa-IR" sz="2800" b="1" i="0" u="none" strike="noStrike" dirty="0">
                <a:effectLst/>
                <a:latin typeface="Arial" panose="020B0604020202020204" pitchFamily="34" charset="0"/>
              </a:rPr>
              <a:t>"ای پدر ما که در آسمانی، نام تو مقدس باد" - انجیل </a:t>
            </a:r>
            <a:r>
              <a:rPr lang="fa-IR" sz="2800" b="1" i="0" u="none" strike="noStrike" dirty="0" err="1">
                <a:effectLst/>
                <a:latin typeface="Arial" panose="020B0604020202020204" pitchFamily="34" charset="0"/>
              </a:rPr>
              <a:t>متی</a:t>
            </a:r>
            <a:r>
              <a:rPr lang="fa-IR" sz="2800" b="1" i="0" u="none" strike="noStrike" dirty="0">
                <a:effectLst/>
                <a:latin typeface="Arial" panose="020B0604020202020204" pitchFamily="34" charset="0"/>
              </a:rPr>
              <a:t> باب ۶ آیه ۹</a:t>
            </a:r>
            <a:endParaRPr lang="fa-IR" sz="2800" b="0" i="0" u="none" strike="noStrike" dirty="0">
              <a:effectLst/>
              <a:latin typeface="Arial" panose="020B0604020202020204" pitchFamily="34" charset="0"/>
            </a:endParaRPr>
          </a:p>
          <a:p>
            <a:pPr algn="r" rtl="0"/>
            <a:r>
              <a:rPr lang="fa-IR" sz="2800" b="0" i="0" u="none" strike="noStrike" dirty="0">
                <a:effectLst/>
                <a:latin typeface="Arial" panose="020B0604020202020204" pitchFamily="34" charset="0"/>
              </a:rPr>
              <a:t>چگونه می توانیم از حضور خداوند در ستایش و عبادت لذت ببریم؟</a:t>
            </a:r>
          </a:p>
          <a:p>
            <a:br>
              <a:rPr lang="fa-IR" dirty="0"/>
            </a:br>
            <a:br>
              <a:rPr lang="fa-IR" b="0" i="0" u="none" strike="noStrike" dirty="0">
                <a:solidFill>
                  <a:srgbClr val="222222"/>
                </a:solidFill>
                <a:effectLst/>
                <a:latin typeface="Arial" panose="020B0604020202020204" pitchFamily="34" charset="0"/>
              </a:rPr>
            </a:br>
            <a:endParaRPr lang="fa-IR" b="0" i="0" u="none" strike="noStrike" dirty="0">
              <a:solidFill>
                <a:srgbClr val="222222"/>
              </a:solidFill>
              <a:effectLst/>
              <a:latin typeface="Arial" panose="020B0604020202020204" pitchFamily="34" charset="0"/>
            </a:endParaRPr>
          </a:p>
          <a:p>
            <a:br>
              <a:rPr lang="fa-IR" dirty="0"/>
            </a:br>
            <a:endParaRPr lang="en-US" dirty="0"/>
          </a:p>
        </p:txBody>
      </p:sp>
    </p:spTree>
    <p:extLst>
      <p:ext uri="{BB962C8B-B14F-4D97-AF65-F5344CB8AC3E}">
        <p14:creationId xmlns:p14="http://schemas.microsoft.com/office/powerpoint/2010/main" val="322949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862694" y="807110"/>
            <a:ext cx="5331278" cy="4524315"/>
          </a:xfrm>
          <a:prstGeom prst="rect">
            <a:avLst/>
          </a:prstGeom>
          <a:noFill/>
        </p:spPr>
        <p:txBody>
          <a:bodyPr wrap="square" rtlCol="0">
            <a:spAutoFit/>
          </a:bodyPr>
          <a:lstStyle/>
          <a:p>
            <a:r>
              <a:rPr lang="en-GB" sz="2400" b="1" dirty="0"/>
              <a:t>“In commanding us to glorify him, God is inviting us to enjoy him” </a:t>
            </a:r>
          </a:p>
          <a:p>
            <a:r>
              <a:rPr lang="en-GB" sz="2400" b="1" dirty="0"/>
              <a:t>– </a:t>
            </a:r>
            <a:r>
              <a:rPr lang="en-GB" sz="2400" b="1" dirty="0" err="1"/>
              <a:t>C.S.Lewis</a:t>
            </a:r>
            <a:endParaRPr lang="en-GB" sz="2400" b="1" dirty="0"/>
          </a:p>
          <a:p>
            <a:endParaRPr lang="en-GB" sz="2400" b="1" dirty="0"/>
          </a:p>
          <a:p>
            <a:endParaRPr lang="en-GB" sz="2400" b="1" dirty="0"/>
          </a:p>
          <a:p>
            <a:endParaRPr lang="en-GB" sz="2400" b="1" dirty="0"/>
          </a:p>
          <a:p>
            <a:r>
              <a:rPr lang="en-GB" sz="2400" b="1" dirty="0"/>
              <a:t>Turn to your neighbour:</a:t>
            </a:r>
          </a:p>
          <a:p>
            <a:endParaRPr lang="en-GB" sz="2400" b="1" dirty="0"/>
          </a:p>
          <a:p>
            <a:r>
              <a:rPr lang="en-GB" sz="2400" dirty="0"/>
              <a:t>What did you think about the video?</a:t>
            </a:r>
          </a:p>
          <a:p>
            <a:r>
              <a:rPr lang="en-GB" sz="2400" dirty="0"/>
              <a:t>What was helpful?</a:t>
            </a:r>
          </a:p>
          <a:p>
            <a:r>
              <a:rPr lang="en-GB" sz="2400" dirty="0"/>
              <a:t>What was challenging? </a:t>
            </a:r>
          </a:p>
        </p:txBody>
      </p:sp>
      <p:sp>
        <p:nvSpPr>
          <p:cNvPr id="3" name="TextBox 2">
            <a:extLst>
              <a:ext uri="{FF2B5EF4-FFF2-40B4-BE49-F238E27FC236}">
                <a16:creationId xmlns:a16="http://schemas.microsoft.com/office/drawing/2014/main" id="{4B43D58E-8F67-E507-09CF-1741E4AA485B}"/>
              </a:ext>
            </a:extLst>
          </p:cNvPr>
          <p:cNvSpPr txBox="1"/>
          <p:nvPr/>
        </p:nvSpPr>
        <p:spPr>
          <a:xfrm>
            <a:off x="6096000" y="1189118"/>
            <a:ext cx="5170715" cy="6124754"/>
          </a:xfrm>
          <a:prstGeom prst="rect">
            <a:avLst/>
          </a:prstGeom>
          <a:noFill/>
        </p:spPr>
        <p:txBody>
          <a:bodyPr wrap="square">
            <a:spAutoFit/>
          </a:bodyPr>
          <a:lstStyle/>
          <a:p>
            <a:pPr algn="r"/>
            <a:r>
              <a:rPr lang="fa-IR" sz="2800" b="1" dirty="0">
                <a:latin typeface="Arial" panose="020B0604020202020204" pitchFamily="34" charset="0"/>
              </a:rPr>
              <a:t>خداوند در دستور جلال دادن او، ما را به لذت بردن از او دعوت می کند" </a:t>
            </a:r>
            <a:endParaRPr lang="en-GB" sz="2800" b="1" dirty="0">
              <a:latin typeface="Arial" panose="020B0604020202020204" pitchFamily="34" charset="0"/>
            </a:endParaRPr>
          </a:p>
          <a:p>
            <a:pPr algn="r"/>
            <a:r>
              <a:rPr lang="fa-IR" sz="2800" b="1" dirty="0">
                <a:latin typeface="Arial" panose="020B0604020202020204" pitchFamily="34" charset="0"/>
              </a:rPr>
              <a:t>- سی. اس. لوئیس</a:t>
            </a:r>
            <a:endParaRPr lang="fa-IR" sz="2800" dirty="0">
              <a:latin typeface="Arial" panose="020B0604020202020204" pitchFamily="34" charset="0"/>
            </a:endParaRPr>
          </a:p>
          <a:p>
            <a:pPr algn="r" rtl="0"/>
            <a:endParaRPr lang="en-GB" sz="2800" b="0" i="0" u="none" strike="noStrike" dirty="0">
              <a:solidFill>
                <a:srgbClr val="222222"/>
              </a:solidFill>
              <a:effectLst/>
              <a:latin typeface="Arial" panose="020B0604020202020204" pitchFamily="34" charset="0"/>
            </a:endParaRPr>
          </a:p>
          <a:p>
            <a:pPr algn="r" rtl="0"/>
            <a:br>
              <a:rPr lang="fa-IR" sz="2800" b="0" i="0" u="none" strike="noStrike" dirty="0">
                <a:solidFill>
                  <a:srgbClr val="222222"/>
                </a:solidFill>
                <a:effectLst/>
                <a:latin typeface="Arial" panose="020B0604020202020204" pitchFamily="34" charset="0"/>
              </a:rPr>
            </a:br>
            <a:r>
              <a:rPr lang="fa-IR" sz="2800" b="1" i="0" u="none" strike="noStrike" dirty="0">
                <a:effectLst/>
                <a:latin typeface="Arial" panose="020B0604020202020204" pitchFamily="34" charset="0"/>
              </a:rPr>
              <a:t>به فرد بغل دستی خود روی کنید و بپرسید:</a:t>
            </a:r>
          </a:p>
          <a:p>
            <a:pPr algn="r" rtl="0"/>
            <a:endParaRPr lang="en-GB" sz="2800" b="0" i="0" u="none" strike="noStrike" dirty="0">
              <a:effectLst/>
              <a:latin typeface="Arial" panose="020B0604020202020204" pitchFamily="34" charset="0"/>
            </a:endParaRPr>
          </a:p>
          <a:p>
            <a:pPr algn="r" rtl="0"/>
            <a:r>
              <a:rPr lang="fa-IR" sz="2800" b="0" i="0" u="none" strike="noStrike" dirty="0">
                <a:effectLst/>
                <a:latin typeface="Arial" panose="020B0604020202020204" pitchFamily="34" charset="0"/>
              </a:rPr>
              <a:t>نظر شما در مورد ویدیو چیست؟</a:t>
            </a:r>
          </a:p>
          <a:p>
            <a:pPr algn="r" rtl="0"/>
            <a:r>
              <a:rPr lang="fa-IR" sz="2800" b="0" i="0" u="none" strike="noStrike" dirty="0">
                <a:effectLst/>
                <a:latin typeface="Arial" panose="020B0604020202020204" pitchFamily="34" charset="0"/>
              </a:rPr>
              <a:t>چه چیزی برای شما مفید بود؟</a:t>
            </a:r>
          </a:p>
          <a:p>
            <a:pPr algn="r" rtl="0"/>
            <a:r>
              <a:rPr lang="fa-IR" sz="2800" b="0" i="0" u="none" strike="noStrike" dirty="0">
                <a:effectLst/>
                <a:latin typeface="Arial" panose="020B0604020202020204" pitchFamily="34" charset="0"/>
              </a:rPr>
              <a:t>چه چیزی چالش برانگیز بود؟</a:t>
            </a:r>
          </a:p>
          <a:p>
            <a:br>
              <a:rPr lang="fa-IR" sz="2800" dirty="0"/>
            </a:br>
            <a:r>
              <a:rPr lang="fa-IR" sz="2800" b="0" i="0" u="none" strike="noStrike" dirty="0">
                <a:solidFill>
                  <a:srgbClr val="222222"/>
                </a:solidFill>
                <a:effectLst/>
                <a:latin typeface="Arial" panose="020B0604020202020204" pitchFamily="34" charset="0"/>
              </a:rPr>
              <a:t> </a:t>
            </a:r>
          </a:p>
          <a:p>
            <a:br>
              <a:rPr lang="fa-IR" sz="2800" dirty="0"/>
            </a:br>
            <a:endParaRPr lang="en-US" sz="2800" dirty="0"/>
          </a:p>
        </p:txBody>
      </p:sp>
    </p:spTree>
    <p:extLst>
      <p:ext uri="{BB962C8B-B14F-4D97-AF65-F5344CB8AC3E}">
        <p14:creationId xmlns:p14="http://schemas.microsoft.com/office/powerpoint/2010/main" val="3724126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424248" y="214184"/>
            <a:ext cx="5497581" cy="6647974"/>
          </a:xfrm>
          <a:prstGeom prst="rect">
            <a:avLst/>
          </a:prstGeom>
          <a:noFill/>
        </p:spPr>
        <p:txBody>
          <a:bodyPr wrap="square" rtlCol="0">
            <a:spAutoFit/>
          </a:bodyPr>
          <a:lstStyle/>
          <a:p>
            <a:pPr fontAlgn="base"/>
            <a:r>
              <a:rPr lang="en-GB" sz="2400" b="1" dirty="0"/>
              <a:t>In a small group of 4-5 people, discuss these questions:</a:t>
            </a:r>
          </a:p>
          <a:p>
            <a:pPr fontAlgn="base"/>
            <a:endParaRPr lang="en-GB" sz="2400" dirty="0"/>
          </a:p>
          <a:p>
            <a:pPr fontAlgn="base"/>
            <a:r>
              <a:rPr lang="en-GB" sz="2400" b="1" dirty="0"/>
              <a:t>Q.1 </a:t>
            </a:r>
            <a:r>
              <a:rPr lang="en-GB" sz="2400" dirty="0"/>
              <a:t> Do you enjoy spending time with God? When are the times that prayer feels most enjoyable?</a:t>
            </a:r>
          </a:p>
          <a:p>
            <a:pPr fontAlgn="base"/>
            <a:br>
              <a:rPr lang="en-GB" sz="2400" dirty="0"/>
            </a:br>
            <a:r>
              <a:rPr lang="en-GB" sz="2400" b="1" dirty="0"/>
              <a:t>Q.2</a:t>
            </a:r>
            <a:r>
              <a:rPr lang="en-GB" sz="2400" dirty="0"/>
              <a:t> Pete says prayer is “relational, not transactional”. How does this change your perspective of coming to God in prayer?</a:t>
            </a:r>
          </a:p>
          <a:p>
            <a:pPr fontAlgn="base"/>
            <a:br>
              <a:rPr lang="en-GB" sz="2400" dirty="0"/>
            </a:br>
            <a:r>
              <a:rPr lang="en-GB" sz="2400" b="1" dirty="0"/>
              <a:t>Q.3</a:t>
            </a:r>
            <a:r>
              <a:rPr lang="en-GB" sz="2400" dirty="0"/>
              <a:t> In Acts 4.23-31, the early church put their own crisis into perspective by worshipping. What practical things could you do this week to bring worship into your daily life?</a:t>
            </a:r>
          </a:p>
          <a:p>
            <a:endParaRPr lang="en-GB" dirty="0"/>
          </a:p>
        </p:txBody>
      </p:sp>
      <p:sp>
        <p:nvSpPr>
          <p:cNvPr id="3" name="TextBox 2">
            <a:extLst>
              <a:ext uri="{FF2B5EF4-FFF2-40B4-BE49-F238E27FC236}">
                <a16:creationId xmlns:a16="http://schemas.microsoft.com/office/drawing/2014/main" id="{9DB50BAE-1538-3FD1-B1FE-64D8F387253E}"/>
              </a:ext>
            </a:extLst>
          </p:cNvPr>
          <p:cNvSpPr txBox="1"/>
          <p:nvPr/>
        </p:nvSpPr>
        <p:spPr>
          <a:xfrm>
            <a:off x="5617029" y="128357"/>
            <a:ext cx="6250753" cy="8494633"/>
          </a:xfrm>
          <a:prstGeom prst="rect">
            <a:avLst/>
          </a:prstGeom>
          <a:noFill/>
        </p:spPr>
        <p:txBody>
          <a:bodyPr wrap="square">
            <a:spAutoFit/>
          </a:bodyPr>
          <a:lstStyle/>
          <a:p>
            <a:pPr algn="r" rtl="0"/>
            <a:r>
              <a:rPr lang="fa-IR" sz="2600" b="1" i="0" u="none" strike="noStrike" dirty="0">
                <a:effectLst/>
                <a:latin typeface="Arial" panose="020B0604020202020204" pitchFamily="34" charset="0"/>
              </a:rPr>
              <a:t>در یک گروه کوچک ۴ تا ۵ نفره، این سؤالات را مطرح کنید</a:t>
            </a:r>
            <a:r>
              <a:rPr lang="fa-IR" sz="2600" b="0" i="0" u="none" strike="noStrike" dirty="0">
                <a:effectLst/>
                <a:latin typeface="Arial" panose="020B0604020202020204" pitchFamily="34" charset="0"/>
              </a:rPr>
              <a:t>:</a:t>
            </a:r>
          </a:p>
          <a:p>
            <a:endParaRPr lang="fa-IR" sz="2600" b="0" i="0" u="none" strike="noStrike" dirty="0">
              <a:effectLst/>
              <a:latin typeface="Arial" panose="020B0604020202020204" pitchFamily="34" charset="0"/>
            </a:endParaRPr>
          </a:p>
          <a:p>
            <a:pPr algn="r" rtl="0"/>
            <a:r>
              <a:rPr lang="fa-IR" sz="2600" b="1" i="0" u="none" strike="noStrike" dirty="0">
                <a:effectLst/>
                <a:latin typeface="Arial" panose="020B0604020202020204" pitchFamily="34" charset="0"/>
              </a:rPr>
              <a:t>سوال اول</a:t>
            </a:r>
            <a:r>
              <a:rPr lang="fa-IR" sz="2600" b="0" i="0" u="none" strike="noStrike" dirty="0">
                <a:effectLst/>
                <a:latin typeface="Arial" panose="020B0604020202020204" pitchFamily="34" charset="0"/>
              </a:rPr>
              <a:t> - آیا از گذراندن وقت با خدا لذت می برید؟ در چه زمان </a:t>
            </a:r>
            <a:r>
              <a:rPr lang="fa-IR" sz="2600" b="0" i="0" u="none" strike="noStrike" dirty="0" err="1">
                <a:effectLst/>
                <a:latin typeface="Arial" panose="020B0604020202020204" pitchFamily="34" charset="0"/>
              </a:rPr>
              <a:t>هایی</a:t>
            </a:r>
            <a:r>
              <a:rPr lang="fa-IR" sz="2600" b="0" i="0" u="none" strike="noStrike" dirty="0">
                <a:effectLst/>
                <a:latin typeface="Arial" panose="020B0604020202020204" pitchFamily="34" charset="0"/>
              </a:rPr>
              <a:t> دعا و نیایش احساس لذت بیشتری برای شما می آورد؟</a:t>
            </a:r>
          </a:p>
          <a:p>
            <a:pPr algn="r" rtl="0"/>
            <a:endParaRPr lang="fa-IR" sz="2600" b="0" i="0" u="none" strike="noStrike" dirty="0">
              <a:effectLst/>
              <a:latin typeface="Arial" panose="020B0604020202020204" pitchFamily="34" charset="0"/>
            </a:endParaRPr>
          </a:p>
          <a:p>
            <a:pPr algn="r" rtl="0"/>
            <a:r>
              <a:rPr lang="fa-IR" sz="2600" b="1" i="0" u="none" strike="noStrike" dirty="0">
                <a:effectLst/>
                <a:latin typeface="Arial" panose="020B0604020202020204" pitchFamily="34" charset="0"/>
              </a:rPr>
              <a:t>سوال دوم </a:t>
            </a:r>
            <a:r>
              <a:rPr lang="fa-IR" sz="2600" b="0" i="0" u="none" strike="noStrike" dirty="0">
                <a:effectLst/>
                <a:latin typeface="Arial" panose="020B0604020202020204" pitchFamily="34" charset="0"/>
              </a:rPr>
              <a:t>-  پیت </a:t>
            </a:r>
            <a:r>
              <a:rPr lang="fa-IR" sz="2600" b="0" i="0" u="none" strike="noStrike" dirty="0" err="1">
                <a:effectLst/>
                <a:latin typeface="Arial" panose="020B0604020202020204" pitchFamily="34" charset="0"/>
              </a:rPr>
              <a:t>می‌گوید</a:t>
            </a:r>
            <a:r>
              <a:rPr lang="fa-IR" sz="2600" b="0" i="0" u="none" strike="noStrike" dirty="0">
                <a:effectLst/>
                <a:latin typeface="Arial" panose="020B0604020202020204" pitchFamily="34" charset="0"/>
              </a:rPr>
              <a:t> که دعا و نیایش در اصل در مورد رابطه داشتن با خدا است: "این رابطه‌ است، نه معامله‌". این چگونه دیدگاه شما را در مورد آمدن به پیشگاه خداوند برای  نیایش و دعا تغییر می دهد؟</a:t>
            </a:r>
          </a:p>
          <a:p>
            <a:pPr algn="r" rtl="0"/>
            <a:endParaRPr lang="fa-IR" sz="2600" b="0" i="0" u="none" strike="noStrike" dirty="0">
              <a:effectLst/>
              <a:latin typeface="Arial" panose="020B0604020202020204" pitchFamily="34" charset="0"/>
            </a:endParaRPr>
          </a:p>
          <a:p>
            <a:pPr algn="r" rtl="0"/>
            <a:r>
              <a:rPr lang="fa-IR" sz="2600" b="1" i="0" u="none" strike="noStrike" dirty="0">
                <a:effectLst/>
                <a:latin typeface="Arial" panose="020B0604020202020204" pitchFamily="34" charset="0"/>
              </a:rPr>
              <a:t>سوال سوم </a:t>
            </a:r>
            <a:r>
              <a:rPr lang="fa-IR" sz="2600" b="0" i="0" u="none" strike="noStrike" dirty="0">
                <a:effectLst/>
                <a:latin typeface="Arial" panose="020B0604020202020204" pitchFamily="34" charset="0"/>
              </a:rPr>
              <a:t>- در اعمال رسولان  باب چهارم آیات ۲۳ تا ۳۱، کلیسای اولیه با بحران خود در بعد عبادت می نگرد. چه کارهای عملی می توانید در این هفته انجام دهید تا نگرش عبادت را در برنامه روزانه خود تقویت کنید؟</a:t>
            </a:r>
          </a:p>
          <a:p>
            <a:pPr algn="l" rtl="0"/>
            <a:br>
              <a:rPr lang="fa-IR" sz="2600" b="0" i="0" u="none" strike="noStrike" dirty="0">
                <a:solidFill>
                  <a:srgbClr val="222222"/>
                </a:solidFill>
                <a:effectLst/>
                <a:latin typeface="Arial" panose="020B0604020202020204" pitchFamily="34" charset="0"/>
              </a:rPr>
            </a:br>
            <a:endParaRPr lang="fa-IR" sz="2600" b="0" i="0" u="none" strike="noStrike" dirty="0">
              <a:solidFill>
                <a:srgbClr val="222222"/>
              </a:solidFill>
              <a:effectLst/>
              <a:latin typeface="Arial" panose="020B0604020202020204" pitchFamily="34" charset="0"/>
            </a:endParaRPr>
          </a:p>
          <a:p>
            <a:br>
              <a:rPr lang="fa-IR" sz="2600" dirty="0"/>
            </a:br>
            <a:br>
              <a:rPr lang="fa-IR" sz="2600" dirty="0"/>
            </a:br>
            <a:endParaRPr lang="en-US" sz="2600" dirty="0"/>
          </a:p>
        </p:txBody>
      </p:sp>
    </p:spTree>
    <p:extLst>
      <p:ext uri="{BB962C8B-B14F-4D97-AF65-F5344CB8AC3E}">
        <p14:creationId xmlns:p14="http://schemas.microsoft.com/office/powerpoint/2010/main" val="24310425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1045029" y="1066800"/>
            <a:ext cx="4746172" cy="6001643"/>
          </a:xfrm>
          <a:prstGeom prst="rect">
            <a:avLst/>
          </a:prstGeom>
          <a:noFill/>
        </p:spPr>
        <p:txBody>
          <a:bodyPr wrap="square" rtlCol="0">
            <a:spAutoFit/>
          </a:bodyPr>
          <a:lstStyle/>
          <a:p>
            <a:pPr fontAlgn="base"/>
            <a:r>
              <a:rPr lang="en-GB" sz="2400" b="1" dirty="0"/>
              <a:t>Psalm 8</a:t>
            </a:r>
          </a:p>
          <a:p>
            <a:pPr fontAlgn="base"/>
            <a:r>
              <a:rPr lang="en-GB" sz="2400" dirty="0"/>
              <a:t>Let’s practice reading Psalm 8 to each other as an act of speaking out our worship to God.</a:t>
            </a:r>
          </a:p>
          <a:p>
            <a:pPr fontAlgn="base"/>
            <a:endParaRPr lang="en-GB" sz="2400" dirty="0"/>
          </a:p>
          <a:p>
            <a:pPr fontAlgn="base"/>
            <a:r>
              <a:rPr lang="en-GB" sz="2400" dirty="0"/>
              <a:t>First half we read in English and second half we read in Farsi.</a:t>
            </a:r>
          </a:p>
          <a:p>
            <a:pPr fontAlgn="base"/>
            <a:endParaRPr lang="en-GB" sz="2400" dirty="0"/>
          </a:p>
          <a:p>
            <a:pPr fontAlgn="base"/>
            <a:r>
              <a:rPr lang="en-GB" sz="2400" dirty="0"/>
              <a:t>After reading, we will pause and anyone can speak their own prayers of worship and thanksgiving to God.</a:t>
            </a:r>
          </a:p>
          <a:p>
            <a:pPr fontAlgn="base"/>
            <a:endParaRPr lang="en-GB" sz="2400" b="1" dirty="0"/>
          </a:p>
          <a:p>
            <a:endParaRPr lang="en-GB" sz="2400" dirty="0"/>
          </a:p>
        </p:txBody>
      </p:sp>
      <p:sp>
        <p:nvSpPr>
          <p:cNvPr id="3" name="TextBox 2">
            <a:extLst>
              <a:ext uri="{FF2B5EF4-FFF2-40B4-BE49-F238E27FC236}">
                <a16:creationId xmlns:a16="http://schemas.microsoft.com/office/drawing/2014/main" id="{E784CFBB-C72B-4C91-3460-C04C85CF2218}"/>
              </a:ext>
            </a:extLst>
          </p:cNvPr>
          <p:cNvSpPr txBox="1"/>
          <p:nvPr/>
        </p:nvSpPr>
        <p:spPr>
          <a:xfrm>
            <a:off x="5943599" y="582067"/>
            <a:ext cx="5446608" cy="5693866"/>
          </a:xfrm>
          <a:prstGeom prst="rect">
            <a:avLst/>
          </a:prstGeom>
          <a:noFill/>
        </p:spPr>
        <p:txBody>
          <a:bodyPr wrap="square">
            <a:spAutoFit/>
          </a:bodyPr>
          <a:lstStyle/>
          <a:p>
            <a:pPr algn="r" rtl="0"/>
            <a:br>
              <a:rPr lang="fa-IR" sz="2800" b="1" i="0" u="none" strike="noStrike" dirty="0">
                <a:effectLst/>
                <a:latin typeface="Arial" panose="020B0604020202020204" pitchFamily="34" charset="0"/>
              </a:rPr>
            </a:br>
            <a:r>
              <a:rPr lang="fa-IR" sz="2800" b="1" i="0" u="none" strike="noStrike" dirty="0" err="1">
                <a:effectLst/>
                <a:latin typeface="Arial" panose="020B0604020202020204" pitchFamily="34" charset="0"/>
              </a:rPr>
              <a:t>مزمور</a:t>
            </a:r>
            <a:r>
              <a:rPr lang="fa-IR" sz="2800" b="1" i="0" u="none" strike="noStrike" dirty="0">
                <a:effectLst/>
                <a:latin typeface="Arial" panose="020B0604020202020204" pitchFamily="34" charset="0"/>
              </a:rPr>
              <a:t> ۸</a:t>
            </a:r>
          </a:p>
          <a:p>
            <a:pPr algn="r" rtl="0"/>
            <a:r>
              <a:rPr lang="fa-IR" sz="2800" b="1" i="0" u="none" strike="noStrike" dirty="0">
                <a:effectLst/>
                <a:latin typeface="Arial" panose="020B0604020202020204" pitchFamily="34" charset="0"/>
              </a:rPr>
              <a:t> </a:t>
            </a:r>
          </a:p>
          <a:p>
            <a:pPr algn="r" rtl="0"/>
            <a:r>
              <a:rPr lang="fa-IR" sz="2800" i="0" u="none" strike="noStrike" dirty="0">
                <a:effectLst/>
                <a:latin typeface="Arial" panose="020B0604020202020204" pitchFamily="34" charset="0"/>
              </a:rPr>
              <a:t>بیایید با خواندن </a:t>
            </a:r>
            <a:r>
              <a:rPr lang="fa-IR" sz="2800" i="0" u="none" strike="noStrike" dirty="0" err="1">
                <a:effectLst/>
                <a:latin typeface="Arial" panose="020B0604020202020204" pitchFamily="34" charset="0"/>
              </a:rPr>
              <a:t>مزمور</a:t>
            </a:r>
            <a:r>
              <a:rPr lang="fa-IR" sz="2800" i="0" u="none" strike="noStrike" dirty="0">
                <a:effectLst/>
                <a:latin typeface="Arial" panose="020B0604020202020204" pitchFamily="34" charset="0"/>
              </a:rPr>
              <a:t> برای یکدیگر به عنوان روش عملی برای بیان پرستش خود به خداوند تمرین کنیم.</a:t>
            </a:r>
          </a:p>
          <a:p>
            <a:pPr algn="r" rtl="0"/>
            <a:r>
              <a:rPr lang="fa-IR" sz="2800" i="0" u="none" strike="noStrike" dirty="0">
                <a:effectLst/>
                <a:latin typeface="Arial" panose="020B0604020202020204" pitchFamily="34" charset="0"/>
              </a:rPr>
              <a:t> </a:t>
            </a:r>
          </a:p>
          <a:p>
            <a:pPr algn="r" rtl="0"/>
            <a:r>
              <a:rPr lang="fa-IR" sz="2800" i="0" u="none" strike="noStrike" dirty="0">
                <a:effectLst/>
                <a:latin typeface="Arial" panose="020B0604020202020204" pitchFamily="34" charset="0"/>
              </a:rPr>
              <a:t>نیمه اول را به انگلیسی  بخوانید و نیمه دوم را به فارسی</a:t>
            </a:r>
          </a:p>
          <a:p>
            <a:pPr algn="r" rtl="0"/>
            <a:r>
              <a:rPr lang="fa-IR" sz="2800" i="0" u="none" strike="noStrike" dirty="0">
                <a:effectLst/>
                <a:latin typeface="Arial" panose="020B0604020202020204" pitchFamily="34" charset="0"/>
              </a:rPr>
              <a:t> </a:t>
            </a:r>
          </a:p>
          <a:p>
            <a:pPr algn="r" rtl="0"/>
            <a:r>
              <a:rPr lang="fa-IR" sz="2800" i="0" u="none" strike="noStrike" dirty="0">
                <a:effectLst/>
                <a:latin typeface="Arial" panose="020B0604020202020204" pitchFamily="34" charset="0"/>
              </a:rPr>
              <a:t>پس از خواندن، مکث می کنیم و </a:t>
            </a:r>
            <a:r>
              <a:rPr lang="fa-IR" sz="2800" i="0" u="none" strike="noStrike" dirty="0" err="1">
                <a:effectLst/>
                <a:latin typeface="Arial" panose="020B0604020202020204" pitchFamily="34" charset="0"/>
              </a:rPr>
              <a:t>هرکسی</a:t>
            </a:r>
            <a:r>
              <a:rPr lang="fa-IR" sz="2800" i="0" u="none" strike="noStrike" dirty="0">
                <a:effectLst/>
                <a:latin typeface="Arial" panose="020B0604020202020204" pitchFamily="34" charset="0"/>
              </a:rPr>
              <a:t> می تواند دعای شکر گذاری  و نیایش خود را به درگاه خداوند بیان کند.</a:t>
            </a:r>
          </a:p>
        </p:txBody>
      </p:sp>
    </p:spTree>
    <p:extLst>
      <p:ext uri="{BB962C8B-B14F-4D97-AF65-F5344CB8AC3E}">
        <p14:creationId xmlns:p14="http://schemas.microsoft.com/office/powerpoint/2010/main" val="2307268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482A384-C0BC-4ACE-A178-D9AA44D412D7}"/>
              </a:ext>
            </a:extLst>
          </p:cNvPr>
          <p:cNvSpPr>
            <a:spLocks noGrp="1"/>
          </p:cNvSpPr>
          <p:nvPr>
            <p:ph idx="1"/>
          </p:nvPr>
        </p:nvSpPr>
        <p:spPr>
          <a:xfrm>
            <a:off x="314326" y="267159"/>
            <a:ext cx="5900057" cy="6410325"/>
          </a:xfrm>
        </p:spPr>
        <p:txBody>
          <a:bodyPr>
            <a:normAutofit fontScale="92500"/>
          </a:bodyPr>
          <a:lstStyle/>
          <a:p>
            <a:pPr marL="0" indent="0">
              <a:buNone/>
            </a:pPr>
            <a:r>
              <a:rPr lang="en-GB" sz="2400" cap="small" dirty="0"/>
              <a:t>Lord</a:t>
            </a:r>
            <a:r>
              <a:rPr lang="en-GB" sz="2400" dirty="0"/>
              <a:t>, our Lord,</a:t>
            </a:r>
            <a:br>
              <a:rPr lang="en-GB" sz="2400" dirty="0"/>
            </a:br>
            <a:r>
              <a:rPr lang="en-GB" sz="2400" dirty="0"/>
              <a:t>    how majestic is your name in all the earth!</a:t>
            </a:r>
          </a:p>
          <a:p>
            <a:pPr marL="0" indent="0">
              <a:buNone/>
            </a:pPr>
            <a:r>
              <a:rPr lang="en-GB" sz="2400" dirty="0"/>
              <a:t>You have set your glory</a:t>
            </a:r>
            <a:br>
              <a:rPr lang="en-GB" sz="2400" dirty="0"/>
            </a:br>
            <a:r>
              <a:rPr lang="en-GB" sz="2400" dirty="0"/>
              <a:t>    in the heavens.</a:t>
            </a:r>
          </a:p>
          <a:p>
            <a:pPr marL="0" indent="0">
              <a:buNone/>
            </a:pPr>
            <a:br>
              <a:rPr lang="en-GB" sz="2400" dirty="0"/>
            </a:br>
            <a:r>
              <a:rPr lang="en-GB" sz="2400" b="1" baseline="30000" dirty="0"/>
              <a:t>2 </a:t>
            </a:r>
            <a:r>
              <a:rPr lang="en-GB" sz="2400" dirty="0"/>
              <a:t>Through the praise of children and infants</a:t>
            </a:r>
            <a:br>
              <a:rPr lang="en-GB" sz="2400" dirty="0"/>
            </a:br>
            <a:r>
              <a:rPr lang="en-GB" sz="2400" dirty="0"/>
              <a:t>    you have established a stronghold against your enemies,</a:t>
            </a:r>
            <a:br>
              <a:rPr lang="en-GB" sz="2400" dirty="0"/>
            </a:br>
            <a:r>
              <a:rPr lang="en-GB" sz="2400" dirty="0"/>
              <a:t>    to silence the foe and the avenger.</a:t>
            </a:r>
            <a:br>
              <a:rPr lang="en-GB" sz="2400" dirty="0"/>
            </a:br>
            <a:r>
              <a:rPr lang="en-GB" sz="2400" b="1" baseline="30000" dirty="0"/>
              <a:t>3 </a:t>
            </a:r>
            <a:r>
              <a:rPr lang="en-GB" sz="2400" dirty="0"/>
              <a:t>When I consider your heavens,</a:t>
            </a:r>
            <a:br>
              <a:rPr lang="en-GB" sz="2400" dirty="0"/>
            </a:br>
            <a:r>
              <a:rPr lang="en-GB" sz="2400" dirty="0"/>
              <a:t>    the work of your fingers,</a:t>
            </a:r>
            <a:br>
              <a:rPr lang="en-GB" sz="2400" dirty="0"/>
            </a:br>
            <a:r>
              <a:rPr lang="en-GB" sz="2400" dirty="0"/>
              <a:t>the moon and the stars,</a:t>
            </a:r>
            <a:br>
              <a:rPr lang="en-GB" sz="2400" dirty="0"/>
            </a:br>
            <a:r>
              <a:rPr lang="en-GB" sz="2400" dirty="0"/>
              <a:t>    which you have set in place,</a:t>
            </a:r>
            <a:br>
              <a:rPr lang="en-GB" sz="2400" dirty="0"/>
            </a:br>
            <a:r>
              <a:rPr lang="en-GB" sz="2400" b="1" baseline="30000" dirty="0"/>
              <a:t>4 </a:t>
            </a:r>
            <a:r>
              <a:rPr lang="en-GB" sz="2400" dirty="0"/>
              <a:t>what is mankind that you are mindful of them,</a:t>
            </a:r>
            <a:br>
              <a:rPr lang="en-GB" sz="2400" dirty="0"/>
            </a:br>
            <a:r>
              <a:rPr lang="en-GB" sz="2400" dirty="0"/>
              <a:t>    human beings that you care for them?</a:t>
            </a:r>
          </a:p>
        </p:txBody>
      </p:sp>
      <p:sp>
        <p:nvSpPr>
          <p:cNvPr id="4" name="TextBox 3">
            <a:extLst>
              <a:ext uri="{FF2B5EF4-FFF2-40B4-BE49-F238E27FC236}">
                <a16:creationId xmlns:a16="http://schemas.microsoft.com/office/drawing/2014/main" id="{62724D26-80F1-49A6-954F-7DB0D3D8360D}"/>
              </a:ext>
            </a:extLst>
          </p:cNvPr>
          <p:cNvSpPr txBox="1"/>
          <p:nvPr/>
        </p:nvSpPr>
        <p:spPr>
          <a:xfrm>
            <a:off x="6619873" y="183399"/>
            <a:ext cx="5257801" cy="6494085"/>
          </a:xfrm>
          <a:prstGeom prst="rect">
            <a:avLst/>
          </a:prstGeom>
          <a:noFill/>
        </p:spPr>
        <p:txBody>
          <a:bodyPr wrap="square" rtlCol="0">
            <a:spAutoFit/>
          </a:bodyPr>
          <a:lstStyle/>
          <a:p>
            <a:pPr algn="r"/>
            <a:r>
              <a:rPr lang="fa-IR" sz="2800" dirty="0">
                <a:latin typeface="Inter"/>
              </a:rPr>
              <a:t>ای خداوند، خداوند ما!</a:t>
            </a:r>
          </a:p>
          <a:p>
            <a:pPr algn="r"/>
            <a:r>
              <a:rPr lang="fa-IR" sz="2800" dirty="0">
                <a:latin typeface="Inter"/>
              </a:rPr>
              <a:t>چه پرشکوه است نام تو در سراسر جهان!</a:t>
            </a:r>
          </a:p>
          <a:p>
            <a:pPr algn="r"/>
            <a:r>
              <a:rPr lang="fa-IR" sz="2800" dirty="0">
                <a:latin typeface="Inter"/>
              </a:rPr>
              <a:t>و جلال تو برتر است از آسمانها.</a:t>
            </a:r>
            <a:endParaRPr lang="en-GB" sz="2800" dirty="0">
              <a:latin typeface="Inter"/>
            </a:endParaRPr>
          </a:p>
          <a:p>
            <a:pPr algn="r"/>
            <a:endParaRPr lang="fa-IR" sz="2800" dirty="0">
              <a:latin typeface="Inter"/>
            </a:endParaRPr>
          </a:p>
          <a:p>
            <a:pPr algn="r"/>
            <a:r>
              <a:rPr lang="fa-IR" sz="2800" dirty="0">
                <a:latin typeface="Inter"/>
              </a:rPr>
              <a:t>کودکان و شیرخوارگان شكوه تو را می‌سرایند.</a:t>
            </a:r>
          </a:p>
          <a:p>
            <a:pPr algn="r"/>
            <a:r>
              <a:rPr lang="fa-IR" sz="2800" dirty="0">
                <a:latin typeface="Inter"/>
              </a:rPr>
              <a:t>تو دشمنان و انتقام گیرندگان را ساکت می‌کنی،</a:t>
            </a:r>
          </a:p>
          <a:p>
            <a:pPr algn="r"/>
            <a:r>
              <a:rPr lang="fa-IR" sz="2800" dirty="0">
                <a:latin typeface="Inter"/>
              </a:rPr>
              <a:t>و از دشمنی آنان در امان هستی!</a:t>
            </a:r>
          </a:p>
          <a:p>
            <a:pPr algn="r"/>
            <a:r>
              <a:rPr lang="fa-IR" sz="2800" dirty="0">
                <a:latin typeface="Inter"/>
              </a:rPr>
              <a:t>هنگامی‌که به آسمان نگاه می‌کنم که تو آن را آفریده‌ای،</a:t>
            </a:r>
          </a:p>
          <a:p>
            <a:pPr algn="r"/>
            <a:r>
              <a:rPr lang="fa-IR" sz="2800" dirty="0">
                <a:latin typeface="Inter"/>
              </a:rPr>
              <a:t>و به ماه و ستارگانی که تو در آن قرار داده‌ای،</a:t>
            </a:r>
          </a:p>
          <a:p>
            <a:pPr algn="r"/>
            <a:r>
              <a:rPr lang="fa-IR" sz="2800" dirty="0">
                <a:latin typeface="Inter"/>
              </a:rPr>
              <a:t>انسان چیست که به او می‌اندیشی،</a:t>
            </a:r>
          </a:p>
          <a:p>
            <a:pPr algn="r"/>
            <a:r>
              <a:rPr lang="fa-IR" sz="2800" dirty="0">
                <a:latin typeface="Inter"/>
              </a:rPr>
              <a:t>و به او چنین توجّه می‌نمایی؟</a:t>
            </a:r>
          </a:p>
        </p:txBody>
      </p:sp>
    </p:spTree>
    <p:extLst>
      <p:ext uri="{BB962C8B-B14F-4D97-AF65-F5344CB8AC3E}">
        <p14:creationId xmlns:p14="http://schemas.microsoft.com/office/powerpoint/2010/main" val="1626440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EDAE22-6D68-4150-B74B-BCB033ACC0C7}"/>
              </a:ext>
            </a:extLst>
          </p:cNvPr>
          <p:cNvSpPr>
            <a:spLocks noGrp="1"/>
          </p:cNvSpPr>
          <p:nvPr>
            <p:ph idx="1"/>
          </p:nvPr>
        </p:nvSpPr>
        <p:spPr>
          <a:xfrm>
            <a:off x="552450" y="217714"/>
            <a:ext cx="5543550" cy="6162675"/>
          </a:xfrm>
        </p:spPr>
        <p:txBody>
          <a:bodyPr>
            <a:noAutofit/>
          </a:bodyPr>
          <a:lstStyle/>
          <a:p>
            <a:pPr marL="0" indent="0">
              <a:buNone/>
            </a:pPr>
            <a:r>
              <a:rPr lang="en-GB" sz="2400" b="1" baseline="30000" dirty="0"/>
              <a:t>5 </a:t>
            </a:r>
            <a:r>
              <a:rPr lang="en-GB" sz="2400" dirty="0"/>
              <a:t>You have made them a little lower than the angels</a:t>
            </a:r>
            <a:br>
              <a:rPr lang="en-GB" sz="2400" dirty="0"/>
            </a:br>
            <a:r>
              <a:rPr lang="en-GB" sz="2400" dirty="0"/>
              <a:t>    and crowned them with glory and honour.</a:t>
            </a:r>
            <a:br>
              <a:rPr lang="en-GB" sz="2400" dirty="0"/>
            </a:br>
            <a:r>
              <a:rPr lang="en-GB" sz="2400" b="1" baseline="30000" dirty="0"/>
              <a:t>6 </a:t>
            </a:r>
            <a:r>
              <a:rPr lang="en-GB" sz="2400" dirty="0"/>
              <a:t>You made them rulers over the works of your hands;</a:t>
            </a:r>
            <a:br>
              <a:rPr lang="en-GB" sz="2400" dirty="0"/>
            </a:br>
            <a:r>
              <a:rPr lang="en-GB" sz="2400" dirty="0"/>
              <a:t>    you put everything under their feet:</a:t>
            </a:r>
            <a:br>
              <a:rPr lang="en-GB" sz="2400" dirty="0"/>
            </a:br>
            <a:r>
              <a:rPr lang="en-GB" sz="2400" b="1" baseline="30000" dirty="0"/>
              <a:t>7 </a:t>
            </a:r>
            <a:r>
              <a:rPr lang="en-GB" sz="2400" dirty="0"/>
              <a:t>all flocks and herds,</a:t>
            </a:r>
            <a:br>
              <a:rPr lang="en-GB" sz="2400" dirty="0"/>
            </a:br>
            <a:r>
              <a:rPr lang="en-GB" sz="2400" dirty="0"/>
              <a:t>    and the animals of the wild,</a:t>
            </a:r>
            <a:br>
              <a:rPr lang="en-GB" sz="2400" dirty="0"/>
            </a:br>
            <a:r>
              <a:rPr lang="en-GB" sz="2400" b="1" baseline="30000" dirty="0"/>
              <a:t>8 </a:t>
            </a:r>
            <a:r>
              <a:rPr lang="en-GB" sz="2400" dirty="0"/>
              <a:t>the birds in the sky,</a:t>
            </a:r>
            <a:br>
              <a:rPr lang="en-GB" sz="2400" dirty="0"/>
            </a:br>
            <a:r>
              <a:rPr lang="en-GB" sz="2400" dirty="0"/>
              <a:t>    and the fish in the sea,</a:t>
            </a:r>
            <a:br>
              <a:rPr lang="en-GB" sz="2400" dirty="0"/>
            </a:br>
            <a:r>
              <a:rPr lang="en-GB" sz="2400" dirty="0"/>
              <a:t>    all that swim the paths of the seas.</a:t>
            </a:r>
          </a:p>
          <a:p>
            <a:pPr marL="0" indent="0">
              <a:buNone/>
            </a:pPr>
            <a:r>
              <a:rPr lang="en-GB" sz="2400" b="1" baseline="30000" dirty="0"/>
              <a:t>9 </a:t>
            </a:r>
            <a:r>
              <a:rPr lang="en-GB" sz="2400" cap="small" dirty="0"/>
              <a:t>Lord</a:t>
            </a:r>
            <a:r>
              <a:rPr lang="en-GB" sz="2400" dirty="0"/>
              <a:t>, our Lord,</a:t>
            </a:r>
            <a:br>
              <a:rPr lang="en-GB" sz="2400" dirty="0"/>
            </a:br>
            <a:r>
              <a:rPr lang="en-GB" sz="2400" dirty="0"/>
              <a:t>    how majestic is your name in all the earth!</a:t>
            </a:r>
          </a:p>
          <a:p>
            <a:pPr marL="0" indent="0">
              <a:buNone/>
            </a:pPr>
            <a:endParaRPr lang="en-GB" sz="2400" dirty="0"/>
          </a:p>
        </p:txBody>
      </p:sp>
      <p:sp>
        <p:nvSpPr>
          <p:cNvPr id="4" name="TextBox 3">
            <a:extLst>
              <a:ext uri="{FF2B5EF4-FFF2-40B4-BE49-F238E27FC236}">
                <a16:creationId xmlns:a16="http://schemas.microsoft.com/office/drawing/2014/main" id="{ACBC4617-5B9F-4C06-9E9E-200F8A8B64D0}"/>
              </a:ext>
            </a:extLst>
          </p:cNvPr>
          <p:cNvSpPr txBox="1"/>
          <p:nvPr/>
        </p:nvSpPr>
        <p:spPr>
          <a:xfrm>
            <a:off x="6379028" y="610960"/>
            <a:ext cx="5410200" cy="6124754"/>
          </a:xfrm>
          <a:prstGeom prst="rect">
            <a:avLst/>
          </a:prstGeom>
          <a:noFill/>
        </p:spPr>
        <p:txBody>
          <a:bodyPr wrap="square" rtlCol="0">
            <a:spAutoFit/>
          </a:bodyPr>
          <a:lstStyle/>
          <a:p>
            <a:pPr algn="r"/>
            <a:r>
              <a:rPr lang="fa-IR" sz="2800" dirty="0">
                <a:latin typeface="Inter"/>
              </a:rPr>
              <a:t>او را اندکی پایین‌تر از خود آفریدی</a:t>
            </a:r>
            <a:endParaRPr lang="en-GB" sz="2800" dirty="0">
              <a:latin typeface="Inter"/>
            </a:endParaRPr>
          </a:p>
          <a:p>
            <a:pPr algn="r"/>
            <a:endParaRPr lang="fa-IR" sz="2800" dirty="0">
              <a:latin typeface="Inter"/>
            </a:endParaRPr>
          </a:p>
          <a:p>
            <a:pPr algn="r"/>
            <a:r>
              <a:rPr lang="fa-IR" sz="2800" dirty="0">
                <a:latin typeface="Inter"/>
              </a:rPr>
              <a:t>و تاج جلال و افتخار را بر سر او نهادی.</a:t>
            </a:r>
          </a:p>
          <a:p>
            <a:pPr algn="r"/>
            <a:endParaRPr lang="en-GB" sz="2800" dirty="0">
              <a:latin typeface="Inter"/>
            </a:endParaRPr>
          </a:p>
          <a:p>
            <a:pPr algn="r"/>
            <a:r>
              <a:rPr lang="fa-IR" sz="2800" dirty="0">
                <a:latin typeface="Inter"/>
              </a:rPr>
              <a:t>او را اشرف مخلوقات نهادی؛</a:t>
            </a:r>
            <a:endParaRPr lang="en-GB" sz="2800" dirty="0">
              <a:latin typeface="Inter"/>
            </a:endParaRPr>
          </a:p>
          <a:p>
            <a:pPr algn="r"/>
            <a:r>
              <a:rPr lang="fa-IR" sz="2800" dirty="0">
                <a:latin typeface="Inter"/>
              </a:rPr>
              <a:t>و اختیار همه‌چیز را به دست او سپردی:</a:t>
            </a:r>
            <a:endParaRPr lang="en-GB" sz="2800" dirty="0">
              <a:latin typeface="Inter"/>
            </a:endParaRPr>
          </a:p>
          <a:p>
            <a:pPr algn="r"/>
            <a:r>
              <a:rPr lang="fa-IR" sz="2800" dirty="0">
                <a:latin typeface="Inter"/>
              </a:rPr>
              <a:t>گوسفندان و گاوان و حیوانات وحشی،</a:t>
            </a:r>
            <a:endParaRPr lang="en-GB" sz="2800" dirty="0">
              <a:latin typeface="Inter"/>
            </a:endParaRPr>
          </a:p>
          <a:p>
            <a:pPr algn="r"/>
            <a:r>
              <a:rPr lang="fa-IR" sz="2800" dirty="0">
                <a:latin typeface="Inter"/>
              </a:rPr>
              <a:t>مرغان هوا، ماهیان دریا،</a:t>
            </a:r>
          </a:p>
          <a:p>
            <a:pPr algn="r"/>
            <a:r>
              <a:rPr lang="fa-IR" sz="2800" dirty="0">
                <a:latin typeface="Inter"/>
              </a:rPr>
              <a:t>و همهٔ جانوران آبزی را.</a:t>
            </a:r>
            <a:endParaRPr lang="en-GB" sz="2800" dirty="0">
              <a:latin typeface="Inter"/>
            </a:endParaRPr>
          </a:p>
          <a:p>
            <a:pPr algn="r"/>
            <a:endParaRPr lang="en-GB" sz="2800" dirty="0">
              <a:latin typeface="Inter"/>
            </a:endParaRPr>
          </a:p>
          <a:p>
            <a:pPr algn="r"/>
            <a:endParaRPr lang="fa-IR" sz="2800" dirty="0">
              <a:latin typeface="Inter"/>
            </a:endParaRPr>
          </a:p>
          <a:p>
            <a:pPr algn="r"/>
            <a:r>
              <a:rPr lang="fa-IR" sz="2800" dirty="0">
                <a:latin typeface="Inter"/>
              </a:rPr>
              <a:t>ای خداوند، خداوند ما!</a:t>
            </a:r>
          </a:p>
          <a:p>
            <a:pPr algn="r"/>
            <a:r>
              <a:rPr lang="fa-IR" sz="2800" dirty="0">
                <a:latin typeface="Inter"/>
              </a:rPr>
              <a:t>چه مجید است نام تو در سراسر جهان.</a:t>
            </a:r>
          </a:p>
          <a:p>
            <a:pPr algn="r" rtl="1"/>
            <a:endParaRPr lang="en-GB" sz="2800" dirty="0"/>
          </a:p>
        </p:txBody>
      </p:sp>
    </p:spTree>
    <p:extLst>
      <p:ext uri="{BB962C8B-B14F-4D97-AF65-F5344CB8AC3E}">
        <p14:creationId xmlns:p14="http://schemas.microsoft.com/office/powerpoint/2010/main" val="39512310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359</TotalTime>
  <Words>1036</Words>
  <Application>Microsoft Office PowerPoint</Application>
  <PresentationFormat>Widescreen</PresentationFormat>
  <Paragraphs>104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Inter</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Lowth</dc:creator>
  <cp:lastModifiedBy>Emma Lowth</cp:lastModifiedBy>
  <cp:revision>14</cp:revision>
  <dcterms:created xsi:type="dcterms:W3CDTF">2024-09-25T16:04:54Z</dcterms:created>
  <dcterms:modified xsi:type="dcterms:W3CDTF">2024-10-16T17:42:02Z</dcterms:modified>
</cp:coreProperties>
</file>