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 id="2147483710" r:id="rId6"/>
    <p:sldMasterId id="2147483723" r:id="rId7"/>
    <p:sldMasterId id="2147483685" r:id="rId8"/>
    <p:sldMasterId id="2147483660" r:id="rId9"/>
    <p:sldMasterId id="2147483648" r:id="rId10"/>
    <p:sldMasterId id="2147483656" r:id="rId11"/>
  </p:sldMasterIdLst>
  <p:notesMasterIdLst>
    <p:notesMasterId r:id="rId26"/>
  </p:notesMasterIdLst>
  <p:sldIdLst>
    <p:sldId id="279" r:id="rId12"/>
    <p:sldId id="280" r:id="rId13"/>
    <p:sldId id="281" r:id="rId14"/>
    <p:sldId id="258" r:id="rId15"/>
    <p:sldId id="268" r:id="rId16"/>
    <p:sldId id="272" r:id="rId17"/>
    <p:sldId id="271" r:id="rId18"/>
    <p:sldId id="269" r:id="rId19"/>
    <p:sldId id="273" r:id="rId20"/>
    <p:sldId id="274" r:id="rId21"/>
    <p:sldId id="283" r:id="rId22"/>
    <p:sldId id="285" r:id="rId23"/>
    <p:sldId id="284" r:id="rId24"/>
    <p:sldId id="286"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notesViewPr>
    <p:cSldViewPr snapToGrid="0">
      <p:cViewPr varScale="1">
        <p:scale>
          <a:sx n="117" d="100"/>
          <a:sy n="117" d="100"/>
        </p:scale>
        <p:origin x="14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by Parikh" userId="d04b9e53-6c2f-46b4-b1df-a69485da4064" providerId="ADAL" clId="{C7759CF8-3104-45E7-9E00-BDDDA35CAF45}"/>
    <pc:docChg chg="modSld">
      <pc:chgData name="Gabby Parikh" userId="d04b9e53-6c2f-46b4-b1df-a69485da4064" providerId="ADAL" clId="{C7759CF8-3104-45E7-9E00-BDDDA35CAF45}" dt="2024-06-21T10:53:23.043" v="2" actId="20577"/>
      <pc:docMkLst>
        <pc:docMk/>
      </pc:docMkLst>
      <pc:sldChg chg="modSp mod">
        <pc:chgData name="Gabby Parikh" userId="d04b9e53-6c2f-46b4-b1df-a69485da4064" providerId="ADAL" clId="{C7759CF8-3104-45E7-9E00-BDDDA35CAF45}" dt="2024-06-21T10:53:23.043" v="2" actId="20577"/>
        <pc:sldMkLst>
          <pc:docMk/>
          <pc:sldMk cId="3405949296" sldId="269"/>
        </pc:sldMkLst>
        <pc:spChg chg="mod">
          <ac:chgData name="Gabby Parikh" userId="d04b9e53-6c2f-46b4-b1df-a69485da4064" providerId="ADAL" clId="{C7759CF8-3104-45E7-9E00-BDDDA35CAF45}" dt="2024-06-21T10:53:23.043" v="2" actId="20577"/>
          <ac:spMkLst>
            <pc:docMk/>
            <pc:sldMk cId="3405949296" sldId="269"/>
            <ac:spMk id="12" creationId="{5FDCECB8-090E-4BBC-181C-2F57EAFE31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CF27B12-91D1-4A1D-A793-0C8914E5F184}" type="datetimeFigureOut">
              <a:rPr lang="en-GB" smtClean="0"/>
              <a:t>21/06/2024</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91A4C78-F20F-4EFB-AE40-260475F04A38}" type="slidenum">
              <a:rPr lang="en-GB" smtClean="0"/>
              <a:t>‹#›</a:t>
            </a:fld>
            <a:endParaRPr lang="en-GB" dirty="0"/>
          </a:p>
        </p:txBody>
      </p:sp>
    </p:spTree>
    <p:extLst>
      <p:ext uri="{BB962C8B-B14F-4D97-AF65-F5344CB8AC3E}">
        <p14:creationId xmlns:p14="http://schemas.microsoft.com/office/powerpoint/2010/main" val="199699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78311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749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4033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31966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88740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93591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21857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4373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51771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589072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9062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1397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77242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6192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966006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681709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1402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44100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75271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434886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03899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4977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52530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345909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692891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354175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825296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4286215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75799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1455841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635409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381069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15232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409769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067147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2901391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3317034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80904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22406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1835752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4068476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dirty="0"/>
          </a:p>
        </p:txBody>
      </p:sp>
    </p:spTree>
    <p:extLst>
      <p:ext uri="{BB962C8B-B14F-4D97-AF65-F5344CB8AC3E}">
        <p14:creationId xmlns:p14="http://schemas.microsoft.com/office/powerpoint/2010/main" val="4130116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2483762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3152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992842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98003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700569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413092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562702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295347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3640429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2812589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1071957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F6496-FEF5-4480-AD49-4D42A1B70A8B}"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12ADE-8634-4749-91BA-B0F1B86881AA}" type="slidenum">
              <a:rPr lang="en-GB" smtClean="0"/>
              <a:t>‹#›</a:t>
            </a:fld>
            <a:endParaRPr lang="en-GB" dirty="0"/>
          </a:p>
        </p:txBody>
      </p:sp>
    </p:spTree>
    <p:extLst>
      <p:ext uri="{BB962C8B-B14F-4D97-AF65-F5344CB8AC3E}">
        <p14:creationId xmlns:p14="http://schemas.microsoft.com/office/powerpoint/2010/main" val="41830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43670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982593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462197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972354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375148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776205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376852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343068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3942620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2418990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399141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1663F-B918-40C1-8FD8-6CCC68A2A794}" type="datetimeFigureOut">
              <a:rPr lang="en-GB" smtClean="0"/>
              <a:t>21/06/2024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24459D-CC33-4151-9DAB-1AAA40075C99}" type="slidenum">
              <a:rPr lang="en-GB" smtClean="0"/>
              <a:t>‹#›</a:t>
            </a:fld>
            <a:endParaRPr lang="en-GB" dirty="0"/>
          </a:p>
        </p:txBody>
      </p:sp>
    </p:spTree>
    <p:extLst>
      <p:ext uri="{BB962C8B-B14F-4D97-AF65-F5344CB8AC3E}">
        <p14:creationId xmlns:p14="http://schemas.microsoft.com/office/powerpoint/2010/main" val="106854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450819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3220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42958806-C8C6-C8B9-B5DA-A3C0CC321FAC}"/>
              </a:ext>
            </a:extLst>
          </p:cNvPr>
          <p:cNvSpPr>
            <a:spLocks noGrp="1"/>
          </p:cNvSpPr>
          <p:nvPr>
            <p:ph type="body" sz="quarter" idx="10" hasCustomPrompt="1"/>
          </p:nvPr>
        </p:nvSpPr>
        <p:spPr>
          <a:xfrm>
            <a:off x="7948613" y="206375"/>
            <a:ext cx="3975100" cy="831850"/>
          </a:xfrm>
        </p:spPr>
        <p:txBody>
          <a:bodyPr/>
          <a:lstStyle>
            <a:lvl1pPr marL="0" indent="0" algn="r">
              <a:buNone/>
              <a:defRPr sz="4800" baseline="0"/>
            </a:lvl1pPr>
          </a:lstStyle>
          <a:p>
            <a:pPr lvl="0"/>
            <a:r>
              <a:rPr lang="en-US" dirty="0"/>
              <a:t>ITEM NUMBER</a:t>
            </a:r>
            <a:endParaRPr lang="en-GB" dirty="0"/>
          </a:p>
        </p:txBody>
      </p:sp>
      <p:sp>
        <p:nvSpPr>
          <p:cNvPr id="8" name="Title 1">
            <a:extLst>
              <a:ext uri="{FF2B5EF4-FFF2-40B4-BE49-F238E27FC236}">
                <a16:creationId xmlns:a16="http://schemas.microsoft.com/office/drawing/2014/main" id="{46E13026-358B-7D26-7F3F-6D6009734174}"/>
              </a:ext>
            </a:extLst>
          </p:cNvPr>
          <p:cNvSpPr>
            <a:spLocks noGrp="1"/>
          </p:cNvSpPr>
          <p:nvPr>
            <p:ph type="title"/>
          </p:nvPr>
        </p:nvSpPr>
        <p:spPr>
          <a:xfrm>
            <a:off x="831850" y="3012318"/>
            <a:ext cx="10515600" cy="1620067"/>
          </a:xfrm>
        </p:spPr>
        <p:txBody>
          <a:bodyPr anchor="t">
            <a:normAutofit/>
          </a:bodyPr>
          <a:lstStyle>
            <a:lvl1pPr algn="ctr">
              <a:defRPr sz="5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3894345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18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38100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21/06/2024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dirty="0"/>
          </a:p>
        </p:txBody>
      </p:sp>
    </p:spTree>
    <p:extLst>
      <p:ext uri="{BB962C8B-B14F-4D97-AF65-F5344CB8AC3E}">
        <p14:creationId xmlns:p14="http://schemas.microsoft.com/office/powerpoint/2010/main" val="207027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72.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4102199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31083859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dirty="0"/>
          </a:p>
        </p:txBody>
      </p:sp>
    </p:spTree>
    <p:extLst>
      <p:ext uri="{BB962C8B-B14F-4D97-AF65-F5344CB8AC3E}">
        <p14:creationId xmlns:p14="http://schemas.microsoft.com/office/powerpoint/2010/main" val="8883070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085ED-ABA5-4B48-A2DE-D02ADB9CFCFC}"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4711A-366C-4A3E-AB1E-852E4D501EFC}" type="slidenum">
              <a:rPr lang="en-GB" smtClean="0"/>
              <a:t>‹#›</a:t>
            </a:fld>
            <a:endParaRPr lang="en-GB" dirty="0"/>
          </a:p>
        </p:txBody>
      </p:sp>
    </p:spTree>
    <p:extLst>
      <p:ext uri="{BB962C8B-B14F-4D97-AF65-F5344CB8AC3E}">
        <p14:creationId xmlns:p14="http://schemas.microsoft.com/office/powerpoint/2010/main" val="2712756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F6496-FEF5-4480-AD49-4D42A1B70A8B}"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12ADE-8634-4749-91BA-B0F1B86881AA}" type="slidenum">
              <a:rPr lang="en-GB" smtClean="0"/>
              <a:t>‹#›</a:t>
            </a:fld>
            <a:endParaRPr lang="en-GB" dirty="0"/>
          </a:p>
        </p:txBody>
      </p:sp>
    </p:spTree>
    <p:extLst>
      <p:ext uri="{BB962C8B-B14F-4D97-AF65-F5344CB8AC3E}">
        <p14:creationId xmlns:p14="http://schemas.microsoft.com/office/powerpoint/2010/main" val="36438912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1663F-B918-40C1-8FD8-6CCC68A2A794}" type="datetimeFigureOut">
              <a:rPr lang="en-GB" smtClean="0"/>
              <a:t>21/06/2024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4459D-CC33-4151-9DAB-1AAA40075C99}" type="slidenum">
              <a:rPr lang="en-GB" smtClean="0"/>
              <a:t>‹#›</a:t>
            </a:fld>
            <a:endParaRPr lang="en-GB" dirty="0"/>
          </a:p>
        </p:txBody>
      </p:sp>
    </p:spTree>
    <p:extLst>
      <p:ext uri="{BB962C8B-B14F-4D97-AF65-F5344CB8AC3E}">
        <p14:creationId xmlns:p14="http://schemas.microsoft.com/office/powerpoint/2010/main" val="2439630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7" name="Picture 6" descr="A red background with dots&#10;&#10;Description automatically generated">
            <a:extLst>
              <a:ext uri="{FF2B5EF4-FFF2-40B4-BE49-F238E27FC236}">
                <a16:creationId xmlns:a16="http://schemas.microsoft.com/office/drawing/2014/main" id="{1613AF12-5F13-7B40-C346-8C94A9862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
            <a:ext cx="12192000" cy="6856813"/>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380761081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4" name="Picture 3" descr="A blue background with a blue circle&#10;&#10;Description automatically generated">
            <a:extLst>
              <a:ext uri="{FF2B5EF4-FFF2-40B4-BE49-F238E27FC236}">
                <a16:creationId xmlns:a16="http://schemas.microsoft.com/office/drawing/2014/main" id="{3231119D-DC4C-B803-FD66-C7465E19BE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4109" cy="6858000"/>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1449801150"/>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2.xml"/><Relationship Id="rId1" Type="http://schemas.openxmlformats.org/officeDocument/2006/relationships/video" Target="https://www.youtube.com/embed/videoseries?list=PLIwsBcz8gpIu9ixClHY9RjAmOLb-tMAID" TargetMode="External"/><Relationship Id="rId4" Type="http://schemas.openxmlformats.org/officeDocument/2006/relationships/hyperlink" Target="https://www.youtube.com/playlist?list=PLIwsBcz8gpIu9ixClHY9RjAmOLb-tMA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4D15B-4F71-7B52-2E8F-924405101044}"/>
              </a:ext>
            </a:extLst>
          </p:cNvPr>
          <p:cNvSpPr>
            <a:spLocks noGrp="1"/>
          </p:cNvSpPr>
          <p:nvPr>
            <p:ph type="title"/>
          </p:nvPr>
        </p:nvSpPr>
        <p:spPr>
          <a:xfrm>
            <a:off x="914978" y="2208755"/>
            <a:ext cx="10515600" cy="1620067"/>
          </a:xfrm>
        </p:spPr>
        <p:txBody>
          <a:bodyPr>
            <a:normAutofit fontScale="90000"/>
          </a:bodyPr>
          <a:lstStyle/>
          <a:p>
            <a:r>
              <a:rPr lang="en-GB" sz="5400" b="1" dirty="0">
                <a:latin typeface="Trebuchet MS" panose="020B0603020202020204" pitchFamily="34" charset="0"/>
              </a:rPr>
              <a:t>The Parish Support Fund</a:t>
            </a:r>
            <a:br>
              <a:rPr lang="en-GB" sz="5400" b="1" dirty="0">
                <a:latin typeface="Trebuchet MS" panose="020B0603020202020204" pitchFamily="34" charset="0"/>
              </a:rPr>
            </a:br>
            <a:br>
              <a:rPr lang="en-GB" sz="5400" b="1" dirty="0">
                <a:latin typeface="Trebuchet MS" panose="020B0603020202020204" pitchFamily="34" charset="0"/>
              </a:rPr>
            </a:br>
            <a:r>
              <a:rPr lang="en-GB" sz="5400" b="1" dirty="0">
                <a:latin typeface="Trebuchet MS" panose="020B0603020202020204" pitchFamily="34" charset="0"/>
              </a:rPr>
              <a:t>  </a:t>
            </a:r>
            <a:r>
              <a:rPr lang="en-GB" sz="5400" b="1" cap="none" dirty="0">
                <a:latin typeface="Trebuchet MS" panose="020B0603020202020204" pitchFamily="34" charset="0"/>
              </a:rPr>
              <a:t>PCC presentation for 2025 pledges</a:t>
            </a:r>
            <a:br>
              <a:rPr lang="en-GB" sz="5400" b="1" cap="none" dirty="0">
                <a:latin typeface="Trebuchet MS" panose="020B0603020202020204" pitchFamily="34" charset="0"/>
              </a:rPr>
            </a:br>
            <a:br>
              <a:rPr lang="en-GB" sz="5400" b="1" cap="none" dirty="0">
                <a:latin typeface="Trebuchet MS" panose="020B0603020202020204" pitchFamily="34" charset="0"/>
              </a:rPr>
            </a:br>
            <a:r>
              <a:rPr lang="en-GB" sz="5400" b="1" cap="none" dirty="0">
                <a:latin typeface="Trebuchet MS" panose="020B0603020202020204" pitchFamily="34" charset="0"/>
              </a:rPr>
              <a:t> </a:t>
            </a:r>
            <a:br>
              <a:rPr lang="en-GB" sz="5400" b="1" dirty="0">
                <a:latin typeface="Trebuchet MS" panose="020B0603020202020204" pitchFamily="34" charset="0"/>
              </a:rPr>
            </a:br>
            <a:endParaRPr lang="en-GB" dirty="0"/>
          </a:p>
        </p:txBody>
      </p:sp>
    </p:spTree>
    <p:extLst>
      <p:ext uri="{BB962C8B-B14F-4D97-AF65-F5344CB8AC3E}">
        <p14:creationId xmlns:p14="http://schemas.microsoft.com/office/powerpoint/2010/main" val="173652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940097" y="4816006"/>
            <a:ext cx="10243380" cy="2273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FF0000"/>
              </a:buClr>
              <a:buFont typeface="Arial" panose="020B0604020202020204" pitchFamily="34" charset="0"/>
              <a:buChar char="•"/>
            </a:pPr>
            <a:endParaRPr lang="en-GB" sz="26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58731"/>
            <a:ext cx="8521955" cy="2800767"/>
          </a:xfrm>
          <a:prstGeom prst="rect">
            <a:avLst/>
          </a:prstGeom>
          <a:noFill/>
        </p:spPr>
        <p:txBody>
          <a:bodyPr wrap="square" rtlCol="0">
            <a:spAutoFit/>
          </a:bodyPr>
          <a:lstStyle/>
          <a:p>
            <a:r>
              <a:rPr lang="en-GB" sz="4400" dirty="0">
                <a:latin typeface="Trebuchet MS" panose="020B0603020202020204" pitchFamily="34" charset="0"/>
              </a:rPr>
              <a:t>Wider support for our parishes</a:t>
            </a:r>
          </a:p>
          <a:p>
            <a:endParaRPr lang="en-GB" sz="4400" dirty="0">
              <a:latin typeface="Trebuchet MS" panose="020B0603020202020204" pitchFamily="34" charset="0"/>
            </a:endParaRPr>
          </a:p>
          <a:p>
            <a:endParaRPr lang="en-GB" sz="4400" dirty="0">
              <a:latin typeface="Trebuchet MS" panose="020B0603020202020204" pitchFamily="34" charset="0"/>
            </a:endParaRPr>
          </a:p>
          <a:p>
            <a:endParaRPr lang="en-GB" sz="4400" dirty="0">
              <a:latin typeface="Trebuchet MS" panose="020B0603020202020204" pitchFamily="34" charset="0"/>
            </a:endParaRPr>
          </a:p>
        </p:txBody>
      </p:sp>
      <p:pic>
        <p:nvPicPr>
          <p:cNvPr id="3" name="Picture 2">
            <a:extLst>
              <a:ext uri="{FF2B5EF4-FFF2-40B4-BE49-F238E27FC236}">
                <a16:creationId xmlns:a16="http://schemas.microsoft.com/office/drawing/2014/main" id="{D9FD33EA-F989-50A5-4172-BCAD0C17C71C}"/>
              </a:ext>
            </a:extLst>
          </p:cNvPr>
          <p:cNvPicPr>
            <a:picLocks noChangeAspect="1"/>
          </p:cNvPicPr>
          <p:nvPr/>
        </p:nvPicPr>
        <p:blipFill rotWithShape="1">
          <a:blip r:embed="rId4"/>
          <a:srcRect l="82881" t="28384" r="2799"/>
          <a:stretch/>
        </p:blipFill>
        <p:spPr>
          <a:xfrm>
            <a:off x="10316817" y="222676"/>
            <a:ext cx="1312257" cy="1433675"/>
          </a:xfrm>
          <a:prstGeom prst="rect">
            <a:avLst/>
          </a:prstGeom>
        </p:spPr>
      </p:pic>
      <p:pic>
        <p:nvPicPr>
          <p:cNvPr id="10" name="Picture 9" descr="A group of people in a church">
            <a:extLst>
              <a:ext uri="{FF2B5EF4-FFF2-40B4-BE49-F238E27FC236}">
                <a16:creationId xmlns:a16="http://schemas.microsoft.com/office/drawing/2014/main" id="{7453AD69-6251-CFB6-E4A6-E941FB761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817" y="1010654"/>
            <a:ext cx="1967948" cy="1877860"/>
          </a:xfrm>
          <a:prstGeom prst="rect">
            <a:avLst/>
          </a:prstGeom>
        </p:spPr>
      </p:pic>
      <p:sp>
        <p:nvSpPr>
          <p:cNvPr id="15" name="TextBox 14">
            <a:extLst>
              <a:ext uri="{FF2B5EF4-FFF2-40B4-BE49-F238E27FC236}">
                <a16:creationId xmlns:a16="http://schemas.microsoft.com/office/drawing/2014/main" id="{AC0D025F-95C4-4427-77F8-6A192EF9B308}"/>
              </a:ext>
            </a:extLst>
          </p:cNvPr>
          <p:cNvSpPr txBox="1"/>
          <p:nvPr/>
        </p:nvSpPr>
        <p:spPr>
          <a:xfrm>
            <a:off x="868708" y="3082849"/>
            <a:ext cx="10938979" cy="401648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GB" sz="2800" b="0" i="0" u="none" strike="noStrike" baseline="0" dirty="0">
                <a:solidFill>
                  <a:srgbClr val="000000"/>
                </a:solidFill>
                <a:latin typeface="Trebuchet MS" panose="020B0603020202020204" pitchFamily="34" charset="0"/>
              </a:rPr>
              <a:t>Inc</a:t>
            </a:r>
            <a:r>
              <a:rPr lang="en-GB" sz="2800" dirty="0">
                <a:solidFill>
                  <a:srgbClr val="000000"/>
                </a:solidFill>
                <a:latin typeface="Trebuchet MS" panose="020B0603020202020204" pitchFamily="34" charset="0"/>
              </a:rPr>
              <a:t>ludes Safeguarding – parish Disclosure and Barring (DBS) applications, training and casework</a:t>
            </a:r>
          </a:p>
          <a:p>
            <a:pPr marL="457200" indent="-457200">
              <a:spcBef>
                <a:spcPts val="600"/>
              </a:spcBef>
              <a:buFont typeface="Arial" panose="020B0604020202020204" pitchFamily="34" charset="0"/>
              <a:buChar char="•"/>
            </a:pPr>
            <a:r>
              <a:rPr lang="en-GB" sz="2800" dirty="0">
                <a:solidFill>
                  <a:srgbClr val="000000"/>
                </a:solidFill>
                <a:latin typeface="Trebuchet MS" panose="020B0603020202020204" pitchFamily="34" charset="0"/>
              </a:rPr>
              <a:t>Area teams i.e. Archdeacons and their offices</a:t>
            </a:r>
          </a:p>
          <a:p>
            <a:pPr marL="457200" indent="-457200">
              <a:spcBef>
                <a:spcPts val="600"/>
              </a:spcBef>
              <a:buFont typeface="Arial" panose="020B0604020202020204" pitchFamily="34" charset="0"/>
              <a:buChar char="•"/>
            </a:pPr>
            <a:r>
              <a:rPr lang="en-GB" sz="2800" b="0" i="0" u="none" strike="noStrike" baseline="0" dirty="0">
                <a:solidFill>
                  <a:srgbClr val="000000"/>
                </a:solidFill>
                <a:latin typeface="Trebuchet MS" panose="020B0603020202020204" pitchFamily="34" charset="0"/>
              </a:rPr>
              <a:t>Parish Support such as HR advice, IT, Governance, Finance </a:t>
            </a:r>
            <a:r>
              <a:rPr lang="en-GB" sz="2800" dirty="0">
                <a:solidFill>
                  <a:srgbClr val="000000"/>
                </a:solidFill>
                <a:latin typeface="Trebuchet MS" panose="020B0603020202020204" pitchFamily="34" charset="0"/>
              </a:rPr>
              <a:t>and Diocesan Advisory Committee (DAC) i.e. Church buildings advice</a:t>
            </a:r>
          </a:p>
          <a:p>
            <a:pPr marL="457200" indent="-457200">
              <a:spcBef>
                <a:spcPts val="600"/>
              </a:spcBef>
              <a:buFont typeface="Arial" panose="020B0604020202020204" pitchFamily="34" charset="0"/>
              <a:buChar char="•"/>
            </a:pPr>
            <a:r>
              <a:rPr lang="en-GB" sz="2800" dirty="0">
                <a:solidFill>
                  <a:srgbClr val="000000"/>
                </a:solidFill>
                <a:latin typeface="Trebuchet MS" panose="020B0603020202020204" pitchFamily="34" charset="0"/>
              </a:rPr>
              <a:t>Grants to Welcare, Board of Education and our contributions to the National Church</a:t>
            </a:r>
          </a:p>
          <a:p>
            <a:endParaRPr lang="en-GB" sz="4400" dirty="0">
              <a:latin typeface="Trebuchet MS" panose="020B0603020202020204" pitchFamily="34" charset="0"/>
            </a:endParaRPr>
          </a:p>
        </p:txBody>
      </p:sp>
      <p:sp>
        <p:nvSpPr>
          <p:cNvPr id="16" name="TextBox 15">
            <a:extLst>
              <a:ext uri="{FF2B5EF4-FFF2-40B4-BE49-F238E27FC236}">
                <a16:creationId xmlns:a16="http://schemas.microsoft.com/office/drawing/2014/main" id="{62F0E956-1189-DC81-DD96-BE6C51387C0F}"/>
              </a:ext>
            </a:extLst>
          </p:cNvPr>
          <p:cNvSpPr txBox="1"/>
          <p:nvPr/>
        </p:nvSpPr>
        <p:spPr>
          <a:xfrm>
            <a:off x="3212154" y="1205172"/>
            <a:ext cx="8428463" cy="1569660"/>
          </a:xfrm>
          <a:prstGeom prst="rect">
            <a:avLst/>
          </a:prstGeom>
          <a:noFill/>
        </p:spPr>
        <p:txBody>
          <a:bodyPr wrap="square" rtlCol="0">
            <a:spAutoFit/>
          </a:bodyPr>
          <a:lstStyle/>
          <a:p>
            <a:r>
              <a:rPr lang="en-GB" sz="3200" b="1"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170</a:t>
            </a:r>
            <a:r>
              <a:rPr lang="en-GB" sz="3200"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 parish proposals for church buildings recommended. Secured </a:t>
            </a:r>
            <a:r>
              <a:rPr lang="en-GB" sz="3200" b="1"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£144,000 </a:t>
            </a:r>
            <a:r>
              <a:rPr lang="en-GB" sz="3200"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for “Buildings for Mission” parish grants</a:t>
            </a:r>
            <a:r>
              <a:rPr lang="en-GB" sz="3200" b="1"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 </a:t>
            </a:r>
            <a:endParaRPr lang="en-GB" sz="3200" dirty="0">
              <a:latin typeface="Trebuchet MS" panose="020B0603020202020204" pitchFamily="34" charset="0"/>
            </a:endParaRPr>
          </a:p>
        </p:txBody>
      </p:sp>
    </p:spTree>
    <p:extLst>
      <p:ext uri="{BB962C8B-B14F-4D97-AF65-F5344CB8AC3E}">
        <p14:creationId xmlns:p14="http://schemas.microsoft.com/office/powerpoint/2010/main" val="95086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rmAutofit/>
          </a:bodyPr>
          <a:lstStyle/>
          <a:p>
            <a:r>
              <a:rPr lang="en-GB" sz="3800" dirty="0">
                <a:latin typeface="Trebuchet MS" panose="020B0603020202020204" pitchFamily="34" charset="0"/>
              </a:rPr>
              <a:t>What the PSF or your pledge does not pay for!</a:t>
            </a:r>
            <a:endParaRPr lang="en-GB" sz="3800" dirty="0"/>
          </a:p>
        </p:txBody>
      </p:sp>
      <p:sp>
        <p:nvSpPr>
          <p:cNvPr id="3" name="Content Placeholder 2">
            <a:extLst>
              <a:ext uri="{FF2B5EF4-FFF2-40B4-BE49-F238E27FC236}">
                <a16:creationId xmlns:a16="http://schemas.microsoft.com/office/drawing/2014/main" id="{446D7DEC-89A8-4CA9-80DB-DC3E5F0E7889}"/>
              </a:ext>
            </a:extLst>
          </p:cNvPr>
          <p:cNvSpPr>
            <a:spLocks noGrp="1"/>
          </p:cNvSpPr>
          <p:nvPr>
            <p:ph idx="1"/>
          </p:nvPr>
        </p:nvSpPr>
        <p:spPr>
          <a:xfrm>
            <a:off x="1560443" y="1412110"/>
            <a:ext cx="10442504" cy="4968811"/>
          </a:xfrm>
        </p:spPr>
        <p:txBody>
          <a:bodyPr>
            <a:noAutofit/>
          </a:bodyPr>
          <a:lstStyle/>
          <a:p>
            <a:pPr marL="457200" indent="-457200" algn="l">
              <a:lnSpc>
                <a:spcPct val="120000"/>
              </a:lnSpc>
              <a:buFont typeface="Arial" panose="020B0604020202020204" pitchFamily="34" charset="0"/>
              <a:buChar char="•"/>
            </a:pPr>
            <a:r>
              <a:rPr lang="en-GB" sz="2400" dirty="0">
                <a:latin typeface="Trebuchet MS" panose="020B0603020202020204" pitchFamily="34" charset="0"/>
              </a:rPr>
              <a:t>Bishops: the Church Commissioners pay for Diocesan and Area Bishops</a:t>
            </a:r>
          </a:p>
          <a:p>
            <a:pPr marL="457200" indent="-457200" algn="l">
              <a:lnSpc>
                <a:spcPct val="120000"/>
              </a:lnSpc>
              <a:buFont typeface="Arial" panose="020B0604020202020204" pitchFamily="34" charset="0"/>
              <a:buChar char="•"/>
            </a:pPr>
            <a:r>
              <a:rPr lang="en-GB" sz="2400" dirty="0">
                <a:latin typeface="Trebuchet MS" panose="020B0603020202020204" pitchFamily="34" charset="0"/>
              </a:rPr>
              <a:t>Some Diocesan posts are time-limited and are fully or part-funded  from grants e.g.8 Diocesan posts have current grant or SDF funding</a:t>
            </a:r>
          </a:p>
          <a:p>
            <a:pPr marL="457200" indent="-457200" algn="l">
              <a:lnSpc>
                <a:spcPct val="120000"/>
              </a:lnSpc>
              <a:buFont typeface="Arial" panose="020B0604020202020204" pitchFamily="34" charset="0"/>
              <a:buChar char="•"/>
            </a:pPr>
            <a:r>
              <a:rPr lang="en-GB" sz="2400" dirty="0">
                <a:latin typeface="Trebuchet MS" panose="020B0603020202020204" pitchFamily="34" charset="0"/>
              </a:rPr>
              <a:t>Specific projects where we have secured funding e.g. Diocesan Investment Programme/Strategic Development Projects/Bubble church </a:t>
            </a:r>
          </a:p>
          <a:p>
            <a:pPr marL="457200" indent="-457200" algn="l">
              <a:lnSpc>
                <a:spcPct val="120000"/>
              </a:lnSpc>
              <a:buFont typeface="Arial" panose="020B0604020202020204" pitchFamily="34" charset="0"/>
              <a:buChar char="•"/>
            </a:pPr>
            <a:r>
              <a:rPr lang="en-GB" sz="2400" dirty="0">
                <a:latin typeface="Trebuchet MS" panose="020B0603020202020204" pitchFamily="34" charset="0"/>
              </a:rPr>
              <a:t>Where costs are covered by the National Church’s grants e.g. contribution to Ordinand training</a:t>
            </a:r>
          </a:p>
          <a:p>
            <a:pPr marL="457200" indent="-457200" algn="l">
              <a:lnSpc>
                <a:spcPct val="120000"/>
              </a:lnSpc>
              <a:buFont typeface="Arial" panose="020B0604020202020204" pitchFamily="34" charset="0"/>
              <a:buChar char="•"/>
            </a:pPr>
            <a:r>
              <a:rPr lang="en-GB" sz="2400" dirty="0">
                <a:latin typeface="Trebuchet MS" panose="020B0603020202020204" pitchFamily="34" charset="0"/>
              </a:rPr>
              <a:t>Property costs for </a:t>
            </a:r>
            <a:r>
              <a:rPr lang="en-GB" sz="2400" dirty="0"/>
              <a:t>non-parish ministry</a:t>
            </a:r>
            <a:r>
              <a:rPr lang="en-GB" sz="2400" dirty="0">
                <a:latin typeface="Trebuchet MS" panose="020B0603020202020204" pitchFamily="34" charset="0"/>
              </a:rPr>
              <a:t> properties</a:t>
            </a:r>
          </a:p>
          <a:p>
            <a:pPr marL="457200" indent="-457200" algn="l">
              <a:lnSpc>
                <a:spcPct val="120000"/>
              </a:lnSpc>
              <a:buFont typeface="Arial" panose="020B0604020202020204" pitchFamily="34" charset="0"/>
              <a:buChar char="•"/>
            </a:pPr>
            <a:r>
              <a:rPr lang="en-GB" sz="2400" dirty="0">
                <a:latin typeface="Trebuchet MS" panose="020B0603020202020204" pitchFamily="34" charset="0"/>
              </a:rPr>
              <a:t>The Cathedral is responsible for its own costs and makes a pledge to the PSF</a:t>
            </a:r>
          </a:p>
        </p:txBody>
      </p:sp>
    </p:spTree>
    <p:extLst>
      <p:ext uri="{BB962C8B-B14F-4D97-AF65-F5344CB8AC3E}">
        <p14:creationId xmlns:p14="http://schemas.microsoft.com/office/powerpoint/2010/main" val="123087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E10D870-EAEB-C419-1C7A-3F31326874AE}"/>
              </a:ext>
            </a:extLst>
          </p:cNvPr>
          <p:cNvSpPr/>
          <p:nvPr/>
        </p:nvSpPr>
        <p:spPr>
          <a:xfrm>
            <a:off x="1770927" y="643466"/>
            <a:ext cx="9663502" cy="4333648"/>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B885CD23-0F79-E562-D3F9-99CE73783B0C}"/>
              </a:ext>
            </a:extLst>
          </p:cNvPr>
          <p:cNvSpPr>
            <a:spLocks/>
          </p:cNvSpPr>
          <p:nvPr/>
        </p:nvSpPr>
        <p:spPr>
          <a:xfrm>
            <a:off x="2010042" y="891258"/>
            <a:ext cx="9271908" cy="3611294"/>
          </a:xfrm>
          <a:prstGeom prst="rect">
            <a:avLst/>
          </a:prstGeom>
        </p:spPr>
        <p:txBody>
          <a:bodyPr>
            <a:normAutofit fontScale="25000" lnSpcReduction="20000"/>
          </a:bodyPr>
          <a:lstStyle/>
          <a:p>
            <a:pPr algn="l">
              <a:lnSpc>
                <a:spcPct val="134000"/>
              </a:lnSpc>
              <a:buClr>
                <a:srgbClr val="FF0000"/>
              </a:buClr>
            </a:pPr>
            <a:r>
              <a:rPr lang="en-GB" sz="11200" dirty="0">
                <a:latin typeface="Trebuchet MS" panose="020B0603020202020204" pitchFamily="34" charset="0"/>
              </a:rPr>
              <a:t>“Once again I am requesting much of our parishes – that you would fund our projected increase in indicative costs for 2025 which is 3.5%. My fellow Bishops, including our newly announced Bishop of Woolwich, and I acknowledge that this increase will be challenging for some, but we are hopeful that some parishes will be emboldened to give more out of their abundance.”</a:t>
            </a:r>
          </a:p>
          <a:p>
            <a:pPr algn="l">
              <a:lnSpc>
                <a:spcPct val="134000"/>
              </a:lnSpc>
              <a:buClr>
                <a:srgbClr val="FF0000"/>
              </a:buClr>
            </a:pPr>
            <a:r>
              <a:rPr lang="en-GB" sz="11200" dirty="0">
                <a:latin typeface="Trebuchet MS" panose="020B0603020202020204" pitchFamily="34" charset="0"/>
              </a:rPr>
              <a:t>                                                     (</a:t>
            </a:r>
            <a:r>
              <a:rPr lang="en-GB" sz="11200" i="1" kern="1200" dirty="0">
                <a:solidFill>
                  <a:schemeClr val="tx1"/>
                </a:solidFill>
                <a:latin typeface="Trebuchet MS" panose="020B0603020202020204" pitchFamily="34" charset="0"/>
                <a:ea typeface="+mn-ea"/>
                <a:cs typeface="+mn-cs"/>
              </a:rPr>
              <a:t>Bishop Christopher)</a:t>
            </a:r>
          </a:p>
          <a:p>
            <a:pPr marL="0" indent="0">
              <a:lnSpc>
                <a:spcPct val="120000"/>
              </a:lnSpc>
              <a:spcBef>
                <a:spcPts val="600"/>
              </a:spcBef>
              <a:buNone/>
            </a:pPr>
            <a:endParaRPr lang="en-GB" sz="700" dirty="0"/>
          </a:p>
        </p:txBody>
      </p:sp>
      <p:sp>
        <p:nvSpPr>
          <p:cNvPr id="4" name="TextBox 3">
            <a:extLst>
              <a:ext uri="{FF2B5EF4-FFF2-40B4-BE49-F238E27FC236}">
                <a16:creationId xmlns:a16="http://schemas.microsoft.com/office/drawing/2014/main" id="{3E2044C6-AE22-B699-E63A-BEB0F5430416}"/>
              </a:ext>
            </a:extLst>
          </p:cNvPr>
          <p:cNvSpPr txBox="1"/>
          <p:nvPr/>
        </p:nvSpPr>
        <p:spPr>
          <a:xfrm>
            <a:off x="1125639" y="5377762"/>
            <a:ext cx="10308790" cy="892552"/>
          </a:xfrm>
          <a:prstGeom prst="rect">
            <a:avLst/>
          </a:prstGeom>
          <a:noFill/>
        </p:spPr>
        <p:txBody>
          <a:bodyPr wrap="square">
            <a:spAutoFit/>
          </a:bodyPr>
          <a:lstStyle/>
          <a:p>
            <a:pPr marL="457200" indent="-457200">
              <a:buFont typeface="Arial" panose="020B0604020202020204" pitchFamily="34" charset="0"/>
              <a:buChar char="•"/>
            </a:pPr>
            <a:r>
              <a:rPr lang="en-GB" sz="2600" dirty="0">
                <a:solidFill>
                  <a:schemeClr val="bg1"/>
                </a:solidFill>
              </a:rPr>
              <a:t>For 2024 75% of our parishes increased their PSF pledge, with 54% matching or exceeding the rise in indicative costs – thank you.  </a:t>
            </a:r>
          </a:p>
        </p:txBody>
      </p:sp>
    </p:spTree>
    <p:extLst>
      <p:ext uri="{BB962C8B-B14F-4D97-AF65-F5344CB8AC3E}">
        <p14:creationId xmlns:p14="http://schemas.microsoft.com/office/powerpoint/2010/main" val="359831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rmAutofit fontScale="90000"/>
          </a:bodyPr>
          <a:lstStyle/>
          <a:p>
            <a:r>
              <a:rPr lang="en-GB" sz="4000" dirty="0">
                <a:solidFill>
                  <a:srgbClr val="000000"/>
                </a:solidFill>
                <a:latin typeface="Trebuchet MS" panose="020B0603020202020204" pitchFamily="34" charset="0"/>
              </a:rPr>
              <a:t>. </a:t>
            </a:r>
            <a:br>
              <a:rPr lang="en-GB" sz="4000" dirty="0">
                <a:solidFill>
                  <a:srgbClr val="000000"/>
                </a:solidFill>
                <a:latin typeface="Trebuchet MS" panose="020B0603020202020204" pitchFamily="34" charset="0"/>
              </a:rPr>
            </a:br>
            <a:endParaRPr lang="en-GB" sz="3800" dirty="0"/>
          </a:p>
        </p:txBody>
      </p:sp>
      <p:sp>
        <p:nvSpPr>
          <p:cNvPr id="5" name="TextBox 4">
            <a:extLst>
              <a:ext uri="{FF2B5EF4-FFF2-40B4-BE49-F238E27FC236}">
                <a16:creationId xmlns:a16="http://schemas.microsoft.com/office/drawing/2014/main" id="{D0D3DC47-B446-579B-9D1A-43455DB613B0}"/>
              </a:ext>
            </a:extLst>
          </p:cNvPr>
          <p:cNvSpPr txBox="1"/>
          <p:nvPr/>
        </p:nvSpPr>
        <p:spPr>
          <a:xfrm>
            <a:off x="1779105" y="329609"/>
            <a:ext cx="4711148" cy="4770537"/>
          </a:xfrm>
          <a:prstGeom prst="rect">
            <a:avLst/>
          </a:prstGeom>
          <a:noFill/>
        </p:spPr>
        <p:txBody>
          <a:bodyPr wrap="square" rtlCol="0">
            <a:spAutoFit/>
          </a:bodyPr>
          <a:lstStyle/>
          <a:p>
            <a:r>
              <a:rPr lang="en-US" sz="4000" dirty="0">
                <a:solidFill>
                  <a:schemeClr val="bg1"/>
                </a:solidFill>
                <a:latin typeface="Trebuchet MS" panose="020B0603020202020204" pitchFamily="34" charset="0"/>
              </a:rPr>
              <a:t>Next steps</a:t>
            </a:r>
          </a:p>
          <a:p>
            <a:endParaRPr lang="en-US" sz="2800" dirty="0">
              <a:solidFill>
                <a:schemeClr val="bg1"/>
              </a:solidFill>
              <a:latin typeface="Trebuchet MS" panose="020B0603020202020204" pitchFamily="34" charset="0"/>
            </a:endParaRPr>
          </a:p>
          <a:p>
            <a:pPr marL="457200" indent="-457200">
              <a:buFont typeface="Arial" panose="020B0604020202020204" pitchFamily="34" charset="0"/>
              <a:buChar char="•"/>
            </a:pPr>
            <a:r>
              <a:rPr lang="en-US" sz="2600" dirty="0">
                <a:solidFill>
                  <a:schemeClr val="bg1"/>
                </a:solidFill>
                <a:latin typeface="Trebuchet MS" panose="020B0603020202020204" pitchFamily="34" charset="0"/>
              </a:rPr>
              <a:t>Please prayerfully reflect on your pledge and make a generous and realistic offer  </a:t>
            </a:r>
          </a:p>
          <a:p>
            <a:pPr marL="457200" indent="-457200">
              <a:buFont typeface="Arial" panose="020B0604020202020204" pitchFamily="34" charset="0"/>
              <a:buChar char="•"/>
            </a:pPr>
            <a:endParaRPr lang="en-US" sz="2600" dirty="0">
              <a:solidFill>
                <a:schemeClr val="bg1"/>
              </a:solidFill>
              <a:latin typeface="Trebuchet MS" panose="020B0603020202020204" pitchFamily="34" charset="0"/>
            </a:endParaRPr>
          </a:p>
          <a:p>
            <a:pPr marL="457200" indent="-457200">
              <a:buFont typeface="Arial" panose="020B0604020202020204" pitchFamily="34" charset="0"/>
              <a:buChar char="•"/>
            </a:pPr>
            <a:r>
              <a:rPr lang="en-US" sz="2600" dirty="0">
                <a:solidFill>
                  <a:schemeClr val="bg1"/>
                </a:solidFill>
                <a:latin typeface="Trebuchet MS" panose="020B0603020202020204" pitchFamily="34" charset="0"/>
              </a:rPr>
              <a:t>Please submit your pledge by 15 September using the online link </a:t>
            </a:r>
          </a:p>
          <a:p>
            <a:endParaRPr lang="en-GB" sz="2800" dirty="0">
              <a:solidFill>
                <a:schemeClr val="bg1"/>
              </a:solidFill>
              <a:latin typeface="Trebuchet MS" panose="020B0603020202020204" pitchFamily="34" charset="0"/>
            </a:endParaRPr>
          </a:p>
        </p:txBody>
      </p:sp>
      <p:sp>
        <p:nvSpPr>
          <p:cNvPr id="13" name="Rectangle 12">
            <a:extLst>
              <a:ext uri="{FF2B5EF4-FFF2-40B4-BE49-F238E27FC236}">
                <a16:creationId xmlns:a16="http://schemas.microsoft.com/office/drawing/2014/main" id="{C77F653B-7988-6D83-F59C-B8861334AA27}"/>
              </a:ext>
            </a:extLst>
          </p:cNvPr>
          <p:cNvSpPr/>
          <p:nvPr/>
        </p:nvSpPr>
        <p:spPr>
          <a:xfrm>
            <a:off x="238539" y="4919870"/>
            <a:ext cx="6470373" cy="1608521"/>
          </a:xfrm>
          <a:prstGeom prst="rect">
            <a:avLst/>
          </a:prstGeom>
          <a:solidFill>
            <a:srgbClr val="233487"/>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“Every £ of your pledge goes towards supporting ministry in parishes, whether yours or your neighbours”</a:t>
            </a:r>
          </a:p>
        </p:txBody>
      </p:sp>
      <p:pic>
        <p:nvPicPr>
          <p:cNvPr id="7" name="Picture 6">
            <a:extLst>
              <a:ext uri="{FF2B5EF4-FFF2-40B4-BE49-F238E27FC236}">
                <a16:creationId xmlns:a16="http://schemas.microsoft.com/office/drawing/2014/main" id="{A8742429-B7DB-349A-0E26-67D9A187DE85}"/>
              </a:ext>
            </a:extLst>
          </p:cNvPr>
          <p:cNvPicPr>
            <a:picLocks noChangeAspect="1"/>
          </p:cNvPicPr>
          <p:nvPr/>
        </p:nvPicPr>
        <p:blipFill>
          <a:blip r:embed="rId2"/>
          <a:stretch>
            <a:fillRect/>
          </a:stretch>
        </p:blipFill>
        <p:spPr>
          <a:xfrm>
            <a:off x="6715914" y="345124"/>
            <a:ext cx="5124178" cy="2993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6225781-0694-3377-A567-BB71935A0A35}"/>
              </a:ext>
            </a:extLst>
          </p:cNvPr>
          <p:cNvPicPr>
            <a:picLocks noChangeAspect="1"/>
          </p:cNvPicPr>
          <p:nvPr/>
        </p:nvPicPr>
        <p:blipFill>
          <a:blip r:embed="rId3"/>
          <a:stretch>
            <a:fillRect/>
          </a:stretch>
        </p:blipFill>
        <p:spPr>
          <a:xfrm rot="21294456">
            <a:off x="6831030" y="3314133"/>
            <a:ext cx="5098773" cy="2978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995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719470" y="697853"/>
            <a:ext cx="9919252" cy="5089544"/>
          </a:xfrm>
        </p:spPr>
        <p:txBody>
          <a:bodyPr vert="horz" lIns="91440" tIns="45720" rIns="91440" bIns="45720" rtlCol="0" anchor="b">
            <a:noAutofit/>
          </a:bodyPr>
          <a:lstStyle/>
          <a:p>
            <a:pPr algn="l"/>
            <a:br>
              <a:rPr lang="en-GB" sz="2400" b="0" i="1" u="none" strike="noStrike" baseline="0" dirty="0">
                <a:latin typeface="MyriadPro-It"/>
              </a:rPr>
            </a:br>
            <a:r>
              <a:rPr lang="en-GB" sz="3600" b="0" i="1" u="none" strike="noStrike" baseline="0" dirty="0">
                <a:latin typeface="MyriadPro-It"/>
              </a:rPr>
              <a:t>Prayer</a:t>
            </a:r>
            <a:r>
              <a:rPr lang="en-GB" sz="2400" b="0" i="1" u="none" strike="noStrike" baseline="0" dirty="0">
                <a:latin typeface="MyriadPro-It"/>
              </a:rPr>
              <a:t> </a:t>
            </a:r>
            <a:br>
              <a:rPr lang="en-GB" sz="2000" b="0" i="0" u="none" strike="noStrike" baseline="0" dirty="0">
                <a:latin typeface="Trebuchet MS" panose="020B0603020202020204" pitchFamily="34" charset="0"/>
              </a:rPr>
            </a:br>
            <a:br>
              <a:rPr lang="en-GB" sz="2000" dirty="0"/>
            </a:br>
            <a:r>
              <a:rPr lang="en-GB" sz="2600" dirty="0">
                <a:latin typeface="MyriadPro-Regular"/>
              </a:rPr>
              <a:t>Generous  God</a:t>
            </a:r>
            <a:r>
              <a:rPr lang="en-GB" sz="2600" b="0" i="0" u="none" strike="noStrike" baseline="0" dirty="0">
                <a:latin typeface="MyriadPro-Regular"/>
              </a:rPr>
              <a:t>, who loved the world so much that you gave your</a:t>
            </a:r>
            <a:br>
              <a:rPr lang="en-GB" sz="2600" b="0" i="0" u="none" strike="noStrike" baseline="0" dirty="0">
                <a:latin typeface="MyriadPro-Regular"/>
              </a:rPr>
            </a:br>
            <a:r>
              <a:rPr lang="en-GB" sz="2600" b="0" i="0" u="none" strike="noStrike" baseline="0" dirty="0">
                <a:latin typeface="MyriadPro-Regular"/>
              </a:rPr>
              <a:t>only Son; we give you thanks for your blessings to us. </a:t>
            </a:r>
            <a:br>
              <a:rPr lang="en-GB" sz="2600" b="0" i="0" u="none" strike="noStrike" baseline="0" dirty="0">
                <a:latin typeface="MyriadPro-Regular"/>
              </a:rPr>
            </a:br>
            <a:r>
              <a:rPr lang="en-GB" sz="2600" b="0" i="0" u="none" strike="noStrike" baseline="0" dirty="0">
                <a:latin typeface="MyriadPro-Regular"/>
              </a:rPr>
              <a:t>Pour your love into our hearts we pray, that we may share all that we have with open-handed generosity.</a:t>
            </a:r>
            <a:br>
              <a:rPr lang="en-GB" sz="2600" b="0" i="0" u="none" strike="noStrike" baseline="0" dirty="0">
                <a:latin typeface="MyriadPro-Regular"/>
              </a:rPr>
            </a:br>
            <a:r>
              <a:rPr lang="en-GB" sz="2600" b="0" i="0" u="none" strike="noStrike" baseline="0" dirty="0">
                <a:latin typeface="MyriadPro-Regular"/>
              </a:rPr>
              <a:t>May we, loving your above all things, support the life and work of God’s church and with humble gratitude receive what others give.</a:t>
            </a:r>
            <a:br>
              <a:rPr lang="en-GB" sz="2600" b="0" i="0" u="none" strike="noStrike" baseline="0" dirty="0">
                <a:latin typeface="MyriadPro-Regular"/>
              </a:rPr>
            </a:br>
            <a:r>
              <a:rPr lang="en-GB" sz="2600" dirty="0">
                <a:latin typeface="MyriadPro-Regular"/>
              </a:rPr>
              <a:t>M</a:t>
            </a:r>
            <a:r>
              <a:rPr lang="en-GB" sz="2600" b="0" i="0" u="none" strike="noStrike" baseline="0" dirty="0">
                <a:latin typeface="MyriadPro-Regular"/>
              </a:rPr>
              <a:t>ay we cheerfully give of ourselves, our time, our money and our talents, to your service;  and with faith , hope </a:t>
            </a:r>
            <a:r>
              <a:rPr lang="en-GB" sz="2600" dirty="0">
                <a:latin typeface="MyriadPro-Regular"/>
              </a:rPr>
              <a:t>and love respond to the challenges we face so that your kingdom may flourish in this Diocese and beyond.  </a:t>
            </a:r>
            <a:br>
              <a:rPr lang="en-GB" sz="2600" dirty="0">
                <a:latin typeface="MyriadPro-Regular"/>
              </a:rPr>
            </a:br>
            <a:r>
              <a:rPr lang="en-GB" sz="2600" dirty="0">
                <a:latin typeface="MyriadPro-Regular"/>
              </a:rPr>
              <a:t>For </a:t>
            </a:r>
            <a:r>
              <a:rPr lang="en-GB" sz="2600" b="0" i="0" u="none" strike="noStrike" baseline="0" dirty="0">
                <a:latin typeface="MyriadPro-Regular"/>
              </a:rPr>
              <a:t>the sake of Him who loved us, Amen.</a:t>
            </a:r>
            <a:br>
              <a:rPr lang="en-GB" sz="2000" b="0" i="0" u="none" strike="noStrike" baseline="0" dirty="0">
                <a:latin typeface="MyriadPro-Regular"/>
              </a:rPr>
            </a:br>
            <a:endParaRPr lang="en-US" sz="2000" dirty="0">
              <a:latin typeface="+mj-lt"/>
            </a:endParaRPr>
          </a:p>
        </p:txBody>
      </p:sp>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A3A93F-FBE0-1CB1-2265-FC8F55E0DD88}"/>
              </a:ext>
            </a:extLst>
          </p:cNvPr>
          <p:cNvSpPr txBox="1"/>
          <p:nvPr/>
        </p:nvSpPr>
        <p:spPr>
          <a:xfrm>
            <a:off x="536714" y="7129623"/>
            <a:ext cx="11765144" cy="646331"/>
          </a:xfrm>
          <a:prstGeom prst="rect">
            <a:avLst/>
          </a:prstGeom>
          <a:noFill/>
        </p:spPr>
        <p:txBody>
          <a:bodyPr wrap="square">
            <a:spAutoFit/>
          </a:bodyPr>
          <a:lstStyle/>
          <a:p>
            <a:pPr algn="l"/>
            <a:r>
              <a:rPr lang="en-GB" sz="1800" b="0" i="1" u="none" strike="noStrike" baseline="0" dirty="0">
                <a:solidFill>
                  <a:schemeClr val="bg1"/>
                </a:solidFill>
                <a:latin typeface="MyriadPro-It"/>
              </a:rPr>
              <a:t>Rejoice in our confident hope. Be patient in trouble, and keep on praying. When God’s people are in need, be ready to help them.” </a:t>
            </a:r>
            <a:r>
              <a:rPr lang="en-GB" sz="1800" b="0" i="0" u="none" strike="noStrike" baseline="0" dirty="0">
                <a:solidFill>
                  <a:schemeClr val="bg1"/>
                </a:solidFill>
                <a:latin typeface="MyriadPro-Regular"/>
              </a:rPr>
              <a:t>(Romans 12 v12-13).loved the ow</a:t>
            </a:r>
            <a:endParaRPr lang="en-GB" dirty="0">
              <a:solidFill>
                <a:schemeClr val="bg1"/>
              </a:solidFill>
            </a:endParaRPr>
          </a:p>
        </p:txBody>
      </p:sp>
    </p:spTree>
    <p:extLst>
      <p:ext uri="{BB962C8B-B14F-4D97-AF65-F5344CB8AC3E}">
        <p14:creationId xmlns:p14="http://schemas.microsoft.com/office/powerpoint/2010/main" val="128946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669791" y="0"/>
            <a:ext cx="10234501" cy="800073"/>
          </a:xfrm>
        </p:spPr>
        <p:txBody>
          <a:bodyPr vert="horz" lIns="91440" tIns="45720" rIns="91440" bIns="45720" rtlCol="0" anchor="b">
            <a:noAutofit/>
          </a:bodyPr>
          <a:lstStyle/>
          <a:p>
            <a:pPr algn="l"/>
            <a:r>
              <a:rPr lang="en-US" sz="3200" dirty="0">
                <a:latin typeface="+mj-lt"/>
              </a:rPr>
              <a:t>A message from Bishop Christopher (</a:t>
            </a:r>
            <a:r>
              <a:rPr lang="en-US" sz="2400" dirty="0">
                <a:latin typeface="+mj-lt"/>
              </a:rPr>
              <a:t>internet needed to play</a:t>
            </a:r>
            <a:r>
              <a:rPr lang="en-US" sz="3200" dirty="0">
                <a:latin typeface="+mj-lt"/>
              </a:rPr>
              <a:t>) </a:t>
            </a:r>
          </a:p>
        </p:txBody>
      </p:sp>
      <p:pic>
        <p:nvPicPr>
          <p:cNvPr id="5" name="Online Media 4" title="Parish Support Fund">
            <a:hlinkClick r:id="" action="ppaction://media"/>
            <a:extLst>
              <a:ext uri="{FF2B5EF4-FFF2-40B4-BE49-F238E27FC236}">
                <a16:creationId xmlns:a16="http://schemas.microsoft.com/office/drawing/2014/main" id="{374B9D85-558A-86A8-FD84-E4310B161501}"/>
              </a:ext>
            </a:extLst>
          </p:cNvPr>
          <p:cNvPicPr>
            <a:picLocks noRot="1" noChangeAspect="1"/>
          </p:cNvPicPr>
          <p:nvPr>
            <a:videoFile r:link="rId1"/>
          </p:nvPr>
        </p:nvPicPr>
        <p:blipFill>
          <a:blip r:embed="rId3"/>
          <a:stretch>
            <a:fillRect/>
          </a:stretch>
        </p:blipFill>
        <p:spPr>
          <a:xfrm>
            <a:off x="2757893" y="915918"/>
            <a:ext cx="8852418" cy="5406324"/>
          </a:xfrm>
          <a:prstGeom prst="rect">
            <a:avLst/>
          </a:prstGeom>
        </p:spPr>
      </p:pic>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62FAA54F-493B-85F1-2A02-419F772DD882}"/>
              </a:ext>
            </a:extLst>
          </p:cNvPr>
          <p:cNvSpPr txBox="1"/>
          <p:nvPr/>
        </p:nvSpPr>
        <p:spPr>
          <a:xfrm>
            <a:off x="151688" y="6322242"/>
            <a:ext cx="9129045" cy="369332"/>
          </a:xfrm>
          <a:prstGeom prst="rect">
            <a:avLst/>
          </a:prstGeom>
          <a:noFill/>
        </p:spPr>
        <p:txBody>
          <a:bodyPr wrap="square">
            <a:spAutoFit/>
          </a:bodyPr>
          <a:lstStyle/>
          <a:p>
            <a:r>
              <a:rPr lang="en-GB" sz="1800" u="sng" dirty="0">
                <a:solidFill>
                  <a:schemeClr val="bg1"/>
                </a:solidFill>
                <a:effectLst/>
                <a:latin typeface="Aptos" panose="020B0004020202020204" pitchFamily="34" charset="0"/>
                <a:ea typeface="Aptos" panose="020B0004020202020204" pitchFamily="34" charset="0"/>
                <a:cs typeface="Aptos" panose="020B0004020202020204" pitchFamily="34" charset="0"/>
                <a:hlinkClick r:id="rId4" tooltip="https://www.youtube.com/playlist?list=pliwsbcz8gpiu9ixclhy9rjamolb-tmaid">
                  <a:extLst>
                    <a:ext uri="{A12FA001-AC4F-418D-AE19-62706E023703}">
                      <ahyp:hlinkClr xmlns:ahyp="http://schemas.microsoft.com/office/drawing/2018/hyperlinkcolor" val="tx"/>
                    </a:ext>
                  </a:extLst>
                </a:hlinkClick>
              </a:rPr>
              <a:t>https://www.youtube.com/playlist?list=PLIwsBcz8gpIu9ixClHY9RjAmOLb-tMAID</a:t>
            </a:r>
            <a:endParaRPr lang="en-GB"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123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E10D870-EAEB-C419-1C7A-3F31326874AE}"/>
              </a:ext>
            </a:extLst>
          </p:cNvPr>
          <p:cNvSpPr/>
          <p:nvPr/>
        </p:nvSpPr>
        <p:spPr>
          <a:xfrm>
            <a:off x="1793789" y="643466"/>
            <a:ext cx="9640640" cy="3374470"/>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B885CD23-0F79-E562-D3F9-99CE73783B0C}"/>
              </a:ext>
            </a:extLst>
          </p:cNvPr>
          <p:cNvSpPr>
            <a:spLocks/>
          </p:cNvSpPr>
          <p:nvPr/>
        </p:nvSpPr>
        <p:spPr>
          <a:xfrm>
            <a:off x="2010042" y="891258"/>
            <a:ext cx="9271908" cy="3036572"/>
          </a:xfrm>
          <a:prstGeom prst="rect">
            <a:avLst/>
          </a:prstGeom>
        </p:spPr>
        <p:txBody>
          <a:bodyPr>
            <a:normAutofit lnSpcReduction="10000"/>
          </a:bodyPr>
          <a:lstStyle/>
          <a:p>
            <a:pPr defTabSz="886968">
              <a:lnSpc>
                <a:spcPct val="120000"/>
              </a:lnSpc>
              <a:spcBef>
                <a:spcPts val="582"/>
              </a:spcBef>
            </a:pPr>
            <a:r>
              <a:rPr lang="en-GB" sz="2800" i="1" kern="1200" dirty="0">
                <a:solidFill>
                  <a:schemeClr val="tx1"/>
                </a:solidFill>
                <a:latin typeface="Trebuchet MS" panose="020B0603020202020204" pitchFamily="34" charset="0"/>
                <a:ea typeface="+mn-ea"/>
                <a:cs typeface="+mn-cs"/>
              </a:rPr>
              <a:t>“Each month as I read the finance reports, I give thanks and rejoice in your faithful commitment to the Parish Support Fund (PSF). Thank you to all of you and your PCCs who give generously and work in partnership to support the ministry and mission across our Diocese.” </a:t>
            </a:r>
          </a:p>
          <a:p>
            <a:pPr algn="r" defTabSz="886968">
              <a:lnSpc>
                <a:spcPct val="120000"/>
              </a:lnSpc>
              <a:spcBef>
                <a:spcPts val="582"/>
              </a:spcBef>
            </a:pPr>
            <a:r>
              <a:rPr lang="en-GB" sz="2800" i="1" kern="1200" dirty="0">
                <a:solidFill>
                  <a:schemeClr val="tx1"/>
                </a:solidFill>
                <a:latin typeface="Trebuchet MS" panose="020B0603020202020204" pitchFamily="34" charset="0"/>
                <a:ea typeface="+mn-ea"/>
                <a:cs typeface="+mn-cs"/>
              </a:rPr>
              <a:t>Bishop Christopher</a:t>
            </a:r>
          </a:p>
          <a:p>
            <a:pPr marL="0" indent="0">
              <a:lnSpc>
                <a:spcPct val="120000"/>
              </a:lnSpc>
              <a:spcBef>
                <a:spcPts val="600"/>
              </a:spcBef>
              <a:buNone/>
            </a:pPr>
            <a:endParaRPr lang="en-GB" sz="700" dirty="0"/>
          </a:p>
        </p:txBody>
      </p:sp>
      <p:sp>
        <p:nvSpPr>
          <p:cNvPr id="10" name="TextBox 9">
            <a:extLst>
              <a:ext uri="{FF2B5EF4-FFF2-40B4-BE49-F238E27FC236}">
                <a16:creationId xmlns:a16="http://schemas.microsoft.com/office/drawing/2014/main" id="{B237DC49-1DBD-CD54-876C-1DEAB7E03970}"/>
              </a:ext>
            </a:extLst>
          </p:cNvPr>
          <p:cNvSpPr txBox="1"/>
          <p:nvPr/>
        </p:nvSpPr>
        <p:spPr>
          <a:xfrm>
            <a:off x="694496" y="4175623"/>
            <a:ext cx="10803007" cy="2183868"/>
          </a:xfrm>
          <a:prstGeom prst="rect">
            <a:avLst/>
          </a:prstGeom>
          <a:noFill/>
        </p:spPr>
        <p:txBody>
          <a:bodyPr wrap="square" rtlCol="0">
            <a:spAutoFit/>
          </a:bodyPr>
          <a:lstStyle/>
          <a:p>
            <a:pPr defTabSz="886968">
              <a:lnSpc>
                <a:spcPct val="114000"/>
              </a:lnSpc>
              <a:spcAft>
                <a:spcPts val="600"/>
              </a:spcAft>
            </a:pPr>
            <a:endParaRPr lang="en-GB" sz="1164" b="1" kern="1200" dirty="0">
              <a:solidFill>
                <a:schemeClr val="tx1"/>
              </a:solidFill>
              <a:latin typeface="Trebuchet MS" panose="020B0603020202020204" pitchFamily="34" charset="0"/>
              <a:ea typeface="+mn-ea"/>
              <a:cs typeface="+mn-cs"/>
            </a:endParaRPr>
          </a:p>
          <a:p>
            <a:pPr marL="443484" indent="-443484" defTabSz="886968">
              <a:lnSpc>
                <a:spcPct val="114000"/>
              </a:lnSpc>
              <a:spcAft>
                <a:spcPts val="600"/>
              </a:spcAft>
              <a:buFont typeface="Arial" panose="020B0604020202020204" pitchFamily="34" charset="0"/>
              <a:buChar char="•"/>
            </a:pPr>
            <a:r>
              <a:rPr lang="en-GB" sz="2522" b="1" kern="1200" dirty="0">
                <a:solidFill>
                  <a:schemeClr val="bg1"/>
                </a:solidFill>
                <a:latin typeface="Trebuchet MS" panose="020B0603020202020204" pitchFamily="34" charset="0"/>
                <a:ea typeface="+mn-ea"/>
                <a:cs typeface="+mn-cs"/>
              </a:rPr>
              <a:t>Thank you</a:t>
            </a:r>
            <a:r>
              <a:rPr lang="en-GB" sz="2522" kern="1200" dirty="0">
                <a:solidFill>
                  <a:schemeClr val="bg1"/>
                </a:solidFill>
                <a:latin typeface="Trebuchet MS" panose="020B0603020202020204" pitchFamily="34" charset="0"/>
                <a:ea typeface="+mn-ea"/>
                <a:cs typeface="+mn-cs"/>
              </a:rPr>
              <a:t> for your generosity supporting PSF collection rates of 99% in 2023 and more for 2024 to date </a:t>
            </a:r>
          </a:p>
          <a:p>
            <a:pPr marL="443484" indent="-443484" defTabSz="886968">
              <a:lnSpc>
                <a:spcPct val="114000"/>
              </a:lnSpc>
              <a:spcAft>
                <a:spcPts val="600"/>
              </a:spcAft>
              <a:buFont typeface="Arial" panose="020B0604020202020204" pitchFamily="34" charset="0"/>
              <a:buChar char="•"/>
            </a:pPr>
            <a:r>
              <a:rPr lang="en-GB" sz="2522" kern="1200" dirty="0">
                <a:solidFill>
                  <a:schemeClr val="bg1"/>
                </a:solidFill>
                <a:latin typeface="Trebuchet MS" panose="020B0603020202020204" pitchFamily="34" charset="0"/>
                <a:ea typeface="+mn-ea"/>
                <a:cs typeface="+mn-cs"/>
              </a:rPr>
              <a:t>All our parishes are invited to make a pledge to the PSF for 2025 to resource our shared gospel ministry</a:t>
            </a:r>
            <a:endParaRPr lang="en-GB" sz="2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31227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653" y="33810"/>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4000" dirty="0">
                <a:latin typeface="Trebuchet MS" panose="020B0603020202020204" pitchFamily="34" charset="0"/>
              </a:rPr>
              <a:t>Understanding our shared costs of ministry </a:t>
            </a:r>
            <a:endParaRPr lang="en-GB" sz="4000" b="1" dirty="0">
              <a:latin typeface="Trebuchet MS" panose="020B0603020202020204" pitchFamily="34" charset="0"/>
            </a:endParaRPr>
          </a:p>
        </p:txBody>
      </p:sp>
      <p:sp>
        <p:nvSpPr>
          <p:cNvPr id="5" name="Subtitle 2"/>
          <p:cNvSpPr txBox="1">
            <a:spLocks/>
          </p:cNvSpPr>
          <p:nvPr/>
        </p:nvSpPr>
        <p:spPr>
          <a:xfrm>
            <a:off x="940097" y="3429001"/>
            <a:ext cx="10243380" cy="301452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30000"/>
              </a:lnSpc>
              <a:spcBef>
                <a:spcPts val="600"/>
              </a:spcBef>
              <a:buFont typeface="Arial" panose="020B0604020202020204" pitchFamily="34" charset="0"/>
              <a:buChar char="•"/>
            </a:pPr>
            <a:r>
              <a:rPr lang="en-GB" sz="4200" dirty="0">
                <a:latin typeface="Trebuchet MS" panose="020B0603020202020204" pitchFamily="34" charset="0"/>
              </a:rPr>
              <a:t>The indicative costs of ministry for supporting one priest in a parish are £89,300 for 2025. The Diocesan team have sought to carefully control the budget and support costs</a:t>
            </a:r>
          </a:p>
          <a:p>
            <a:pPr marL="457200" indent="-457200" algn="l">
              <a:lnSpc>
                <a:spcPct val="130000"/>
              </a:lnSpc>
              <a:spcBef>
                <a:spcPts val="600"/>
              </a:spcBef>
              <a:buFont typeface="Arial" panose="020B0604020202020204" pitchFamily="34" charset="0"/>
              <a:buChar char="•"/>
            </a:pPr>
            <a:r>
              <a:rPr lang="en-GB" sz="4200" dirty="0">
                <a:latin typeface="Trebuchet MS" panose="020B0603020202020204" pitchFamily="34" charset="0"/>
              </a:rPr>
              <a:t>This is a rise of 3.5% or £3,000 from 2024</a:t>
            </a:r>
          </a:p>
          <a:p>
            <a:pPr marL="457200" indent="-457200" algn="l">
              <a:lnSpc>
                <a:spcPct val="130000"/>
              </a:lnSpc>
              <a:spcBef>
                <a:spcPts val="600"/>
              </a:spcBef>
              <a:buFont typeface="Arial" panose="020B0604020202020204" pitchFamily="34" charset="0"/>
              <a:buChar char="•"/>
            </a:pPr>
            <a:r>
              <a:rPr lang="en-GB" sz="4200" b="1" dirty="0">
                <a:latin typeface="Trebuchet MS" panose="020B0603020202020204" pitchFamily="34" charset="0"/>
              </a:rPr>
              <a:t>Please help us maintain parish resourcing </a:t>
            </a:r>
            <a:r>
              <a:rPr lang="en-GB" sz="4200" dirty="0">
                <a:latin typeface="Trebuchet MS" panose="020B0603020202020204" pitchFamily="34" charset="0"/>
              </a:rPr>
              <a:t>by trying to fund the 3.5% cost rise of your ministry costs</a:t>
            </a:r>
          </a:p>
          <a:p>
            <a:pPr algn="l">
              <a:buClr>
                <a:srgbClr val="FF0000"/>
              </a:buClr>
            </a:pPr>
            <a:endParaRPr lang="en-GB"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8" name="Picture 7">
            <a:extLst>
              <a:ext uri="{FF2B5EF4-FFF2-40B4-BE49-F238E27FC236}">
                <a16:creationId xmlns:a16="http://schemas.microsoft.com/office/drawing/2014/main" id="{AF0D2FEB-C522-A80F-D444-11E4620F9340}"/>
              </a:ext>
            </a:extLst>
          </p:cNvPr>
          <p:cNvPicPr>
            <a:picLocks noChangeAspect="1"/>
          </p:cNvPicPr>
          <p:nvPr/>
        </p:nvPicPr>
        <p:blipFill>
          <a:blip r:embed="rId4"/>
          <a:stretch>
            <a:fillRect/>
          </a:stretch>
        </p:blipFill>
        <p:spPr>
          <a:xfrm>
            <a:off x="1076101" y="1074001"/>
            <a:ext cx="10073163" cy="2200572"/>
          </a:xfrm>
          <a:prstGeom prst="rect">
            <a:avLst/>
          </a:prstGeom>
        </p:spPr>
      </p:pic>
    </p:spTree>
    <p:extLst>
      <p:ext uri="{BB962C8B-B14F-4D97-AF65-F5344CB8AC3E}">
        <p14:creationId xmlns:p14="http://schemas.microsoft.com/office/powerpoint/2010/main" val="2904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3192" y="71566"/>
            <a:ext cx="8280785"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Trebuchet MS" panose="020B0603020202020204" pitchFamily="34" charset="0"/>
              </a:rPr>
              <a:t>Clergy stipends, NI and pensions  </a:t>
            </a:r>
          </a:p>
        </p:txBody>
      </p:sp>
      <p:sp>
        <p:nvSpPr>
          <p:cNvPr id="5" name="Subtitle 2"/>
          <p:cNvSpPr txBox="1">
            <a:spLocks/>
          </p:cNvSpPr>
          <p:nvPr/>
        </p:nvSpPr>
        <p:spPr>
          <a:xfrm>
            <a:off x="756000" y="4065893"/>
            <a:ext cx="10543285" cy="2316244"/>
          </a:xfrm>
          <a:prstGeom prst="rect">
            <a:avLst/>
          </a:prstGeom>
          <a:ln w="12700">
            <a:no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Bef>
                <a:spcPts val="600"/>
              </a:spcBef>
              <a:buFont typeface="Arial" panose="020B0604020202020204" pitchFamily="34" charset="0"/>
              <a:buChar char="•"/>
            </a:pPr>
            <a:r>
              <a:rPr lang="en-GB" sz="2800" b="0" i="0" u="none" strike="noStrike" baseline="0" dirty="0">
                <a:solidFill>
                  <a:srgbClr val="000000"/>
                </a:solidFill>
                <a:latin typeface="Trebuchet MS" panose="020B0603020202020204" pitchFamily="34" charset="0"/>
              </a:rPr>
              <a:t>Stipends, NI and pension costs total £42,000 per priest for 2025, 47% of </a:t>
            </a:r>
            <a:r>
              <a:rPr lang="en-GB" sz="2800" dirty="0">
                <a:solidFill>
                  <a:srgbClr val="000000"/>
                </a:solidFill>
                <a:latin typeface="Trebuchet MS" panose="020B0603020202020204" pitchFamily="34" charset="0"/>
              </a:rPr>
              <a:t>our </a:t>
            </a:r>
            <a:r>
              <a:rPr lang="en-GB" sz="2800" b="0" i="0" u="none" strike="noStrike" baseline="0" dirty="0">
                <a:solidFill>
                  <a:srgbClr val="000000"/>
                </a:solidFill>
                <a:latin typeface="Trebuchet MS" panose="020B0603020202020204" pitchFamily="34" charset="0"/>
              </a:rPr>
              <a:t>ministry costs</a:t>
            </a:r>
          </a:p>
          <a:p>
            <a:pPr marL="285750" indent="-285750" algn="l">
              <a:lnSpc>
                <a:spcPct val="120000"/>
              </a:lnSpc>
              <a:spcBef>
                <a:spcPts val="600"/>
              </a:spcBef>
              <a:buFont typeface="Arial" panose="020B0604020202020204" pitchFamily="34" charset="0"/>
              <a:buChar char="•"/>
            </a:pPr>
            <a:r>
              <a:rPr lang="en-GB" sz="2800" dirty="0">
                <a:solidFill>
                  <a:srgbClr val="000000"/>
                </a:solidFill>
                <a:latin typeface="Trebuchet MS" panose="020B0603020202020204" pitchFamily="34" charset="0"/>
              </a:rPr>
              <a:t>Stipends include a provisional 4% stipend rise for 2025 plus 1% additional increase awarded in April 2024 using the opportunity of reduced pension contributions</a:t>
            </a:r>
          </a:p>
          <a:p>
            <a:pPr algn="l">
              <a:buClr>
                <a:srgbClr val="FF0000"/>
              </a:buClr>
            </a:pPr>
            <a:endParaRPr lang="en-GB" sz="30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3" name="Picture 2">
            <a:extLst>
              <a:ext uri="{FF2B5EF4-FFF2-40B4-BE49-F238E27FC236}">
                <a16:creationId xmlns:a16="http://schemas.microsoft.com/office/drawing/2014/main" id="{9585982C-EAC4-49BD-7A32-64AFA1457F2A}"/>
              </a:ext>
            </a:extLst>
          </p:cNvPr>
          <p:cNvPicPr>
            <a:picLocks noChangeAspect="1"/>
          </p:cNvPicPr>
          <p:nvPr/>
        </p:nvPicPr>
        <p:blipFill>
          <a:blip r:embed="rId4"/>
          <a:stretch>
            <a:fillRect/>
          </a:stretch>
        </p:blipFill>
        <p:spPr>
          <a:xfrm>
            <a:off x="860952" y="1375873"/>
            <a:ext cx="1980335" cy="2502622"/>
          </a:xfrm>
          <a:prstGeom prst="rect">
            <a:avLst/>
          </a:prstGeom>
        </p:spPr>
      </p:pic>
      <p:sp>
        <p:nvSpPr>
          <p:cNvPr id="10" name="TextBox 9">
            <a:extLst>
              <a:ext uri="{FF2B5EF4-FFF2-40B4-BE49-F238E27FC236}">
                <a16:creationId xmlns:a16="http://schemas.microsoft.com/office/drawing/2014/main" id="{771762F2-4D93-C02D-E961-5BE659DA0B80}"/>
              </a:ext>
            </a:extLst>
          </p:cNvPr>
          <p:cNvSpPr txBox="1"/>
          <p:nvPr/>
        </p:nvSpPr>
        <p:spPr>
          <a:xfrm>
            <a:off x="3115488" y="2102745"/>
            <a:ext cx="8096529" cy="2037994"/>
          </a:xfrm>
          <a:prstGeom prst="rect">
            <a:avLst/>
          </a:prstGeom>
          <a:noFill/>
        </p:spPr>
        <p:txBody>
          <a:bodyPr wrap="square">
            <a:spAutoFit/>
          </a:bodyPr>
          <a:lstStyle/>
          <a:p>
            <a:pPr>
              <a:lnSpc>
                <a:spcPts val="5200"/>
              </a:lnSpc>
              <a:spcAft>
                <a:spcPts val="600"/>
              </a:spcAft>
            </a:pPr>
            <a:r>
              <a:rPr lang="en-GB" sz="5400" b="0" i="0" u="none" strike="noStrike" baseline="30000" dirty="0">
                <a:solidFill>
                  <a:srgbClr val="233487"/>
                </a:solidFill>
                <a:latin typeface="Univers Condensed" panose="020B0506020202050204" pitchFamily="34" charset="0"/>
              </a:rPr>
              <a:t>Supporting over 500</a:t>
            </a:r>
            <a:r>
              <a:rPr lang="en-GB" sz="5400" b="1" i="0" u="none" strike="noStrike" baseline="30000" dirty="0">
                <a:solidFill>
                  <a:srgbClr val="233487"/>
                </a:solidFill>
                <a:latin typeface="Univers Condensed" panose="020B0506020202050204" pitchFamily="34" charset="0"/>
              </a:rPr>
              <a:t> </a:t>
            </a:r>
            <a:r>
              <a:rPr lang="en-GB" sz="5400" b="0" i="0" u="none" strike="noStrike" baseline="30000" dirty="0">
                <a:solidFill>
                  <a:srgbClr val="233487"/>
                </a:solidFill>
                <a:latin typeface="Univers Condensed" panose="020B0506020202050204" pitchFamily="34" charset="0"/>
              </a:rPr>
              <a:t>clergy based primarily in parishes, of which  over </a:t>
            </a:r>
            <a:r>
              <a:rPr lang="en-GB" sz="5400" b="1" i="0" u="none" strike="noStrike" baseline="30000" dirty="0">
                <a:solidFill>
                  <a:srgbClr val="233487"/>
                </a:solidFill>
                <a:latin typeface="Univers Condensed" panose="020B0506020202050204" pitchFamily="34" charset="0"/>
              </a:rPr>
              <a:t>360</a:t>
            </a:r>
            <a:r>
              <a:rPr lang="en-GB" sz="5400" b="0" i="0" u="none" strike="noStrike" baseline="30000" dirty="0">
                <a:solidFill>
                  <a:srgbClr val="233487"/>
                </a:solidFill>
                <a:latin typeface="Univers Condensed" panose="020B0506020202050204" pitchFamily="34" charset="0"/>
              </a:rPr>
              <a:t> </a:t>
            </a:r>
            <a:r>
              <a:rPr lang="en-GB" sz="5400" baseline="30000" dirty="0">
                <a:solidFill>
                  <a:srgbClr val="233487"/>
                </a:solidFill>
                <a:latin typeface="Univers Condensed" panose="020B0506020202050204" pitchFamily="34" charset="0"/>
              </a:rPr>
              <a:t>are</a:t>
            </a:r>
            <a:r>
              <a:rPr lang="en-GB" sz="5400" b="0" i="0" u="none" strike="noStrike" baseline="30000" dirty="0">
                <a:solidFill>
                  <a:srgbClr val="233487"/>
                </a:solidFill>
                <a:latin typeface="Univers Condensed" panose="020B0506020202050204" pitchFamily="34" charset="0"/>
              </a:rPr>
              <a:t> stipendiary</a:t>
            </a:r>
            <a:r>
              <a:rPr lang="en-GB" sz="3600" baseline="30000" dirty="0">
                <a:solidFill>
                  <a:srgbClr val="233487"/>
                </a:solidFill>
                <a:latin typeface="Univers Condensed" panose="020B0506020202050204" pitchFamily="34" charset="0"/>
              </a:rPr>
              <a:t>.</a:t>
            </a:r>
            <a:r>
              <a:rPr lang="en-GB" sz="3600" b="0" i="0" u="none" strike="noStrike" baseline="0" dirty="0">
                <a:solidFill>
                  <a:srgbClr val="233487"/>
                </a:solidFill>
                <a:latin typeface="Univers Condensed" panose="020B0506020202050204" pitchFamily="34" charset="0"/>
              </a:rPr>
              <a:t> </a:t>
            </a:r>
            <a:endParaRPr lang="en-GB" sz="3600" b="0" i="0" u="none" strike="noStrike" baseline="30000" dirty="0">
              <a:solidFill>
                <a:srgbClr val="233487"/>
              </a:solidFill>
              <a:latin typeface="Univers Condensed" panose="020B0506020202050204" pitchFamily="34" charset="0"/>
            </a:endParaRPr>
          </a:p>
        </p:txBody>
      </p:sp>
      <p:pic>
        <p:nvPicPr>
          <p:cNvPr id="11" name="Picture 10">
            <a:extLst>
              <a:ext uri="{FF2B5EF4-FFF2-40B4-BE49-F238E27FC236}">
                <a16:creationId xmlns:a16="http://schemas.microsoft.com/office/drawing/2014/main" id="{2F1F113A-400E-6ABD-621A-BA6C5A5102FA}"/>
              </a:ext>
            </a:extLst>
          </p:cNvPr>
          <p:cNvPicPr>
            <a:picLocks noChangeAspect="1"/>
          </p:cNvPicPr>
          <p:nvPr/>
        </p:nvPicPr>
        <p:blipFill rotWithShape="1">
          <a:blip r:embed="rId5"/>
          <a:srcRect l="14872" t="27247" r="70212" b="-946"/>
          <a:stretch/>
        </p:blipFill>
        <p:spPr>
          <a:xfrm>
            <a:off x="9797057" y="245325"/>
            <a:ext cx="1502228" cy="1621972"/>
          </a:xfrm>
          <a:prstGeom prst="rect">
            <a:avLst/>
          </a:prstGeom>
        </p:spPr>
      </p:pic>
    </p:spTree>
    <p:extLst>
      <p:ext uri="{BB962C8B-B14F-4D97-AF65-F5344CB8AC3E}">
        <p14:creationId xmlns:p14="http://schemas.microsoft.com/office/powerpoint/2010/main" val="132916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81114" y="4381939"/>
            <a:ext cx="10602363" cy="20615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spcBef>
                <a:spcPts val="600"/>
              </a:spcBef>
              <a:buFont typeface="Arial" panose="020B0604020202020204" pitchFamily="34" charset="0"/>
              <a:buChar char="•"/>
            </a:pPr>
            <a:endParaRPr lang="en-GB" sz="2600" b="0" i="0" u="none" strike="noStrike" baseline="0" dirty="0">
              <a:solidFill>
                <a:srgbClr val="000000"/>
              </a:solidFill>
              <a:latin typeface="Trebuchet MS" panose="020B0603020202020204" pitchFamily="34" charset="0"/>
            </a:endParaRPr>
          </a:p>
          <a:p>
            <a:pPr algn="l">
              <a:buClr>
                <a:srgbClr val="FF0000"/>
              </a:buClr>
            </a:pPr>
            <a:endParaRPr lang="en-GB" sz="30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10" name="TextBox 9">
            <a:extLst>
              <a:ext uri="{FF2B5EF4-FFF2-40B4-BE49-F238E27FC236}">
                <a16:creationId xmlns:a16="http://schemas.microsoft.com/office/drawing/2014/main" id="{771762F2-4D93-C02D-E961-5BE659DA0B80}"/>
              </a:ext>
            </a:extLst>
          </p:cNvPr>
          <p:cNvSpPr txBox="1"/>
          <p:nvPr/>
        </p:nvSpPr>
        <p:spPr>
          <a:xfrm>
            <a:off x="756000" y="318710"/>
            <a:ext cx="10393264" cy="1874167"/>
          </a:xfrm>
          <a:prstGeom prst="rect">
            <a:avLst/>
          </a:prstGeom>
          <a:noFill/>
        </p:spPr>
        <p:txBody>
          <a:bodyPr wrap="square">
            <a:spAutoFit/>
          </a:bodyPr>
          <a:lstStyle/>
          <a:p>
            <a:pPr algn="r">
              <a:lnSpc>
                <a:spcPct val="110000"/>
              </a:lnSpc>
              <a:spcAft>
                <a:spcPts val="600"/>
              </a:spcAft>
            </a:pPr>
            <a:r>
              <a:rPr lang="en-GB" sz="4000" baseline="30000" dirty="0">
                <a:solidFill>
                  <a:srgbClr val="C00000"/>
                </a:solidFill>
              </a:rPr>
              <a:t>“</a:t>
            </a:r>
            <a:r>
              <a:rPr lang="en-GB" sz="3600" dirty="0">
                <a:solidFill>
                  <a:srgbClr val="C00000"/>
                </a:solidFill>
                <a:latin typeface="Trebuchet MS" panose="020B0603020202020204" pitchFamily="34" charset="0"/>
              </a:rPr>
              <a:t>Our first priority has been to increase Clergy stipends, which have fallen behind inflation”                       (Bishop Christopher, PSF 2025)</a:t>
            </a:r>
            <a:endParaRPr lang="en-GB" sz="3600" b="0" i="0" u="none" strike="noStrike" baseline="30000" dirty="0">
              <a:solidFill>
                <a:srgbClr val="C00000"/>
              </a:solidFill>
              <a:latin typeface="Trebuchet MS" panose="020B0603020202020204" pitchFamily="34" charset="0"/>
            </a:endParaRPr>
          </a:p>
        </p:txBody>
      </p:sp>
      <p:sp>
        <p:nvSpPr>
          <p:cNvPr id="9" name="TextBox 8">
            <a:extLst>
              <a:ext uri="{FF2B5EF4-FFF2-40B4-BE49-F238E27FC236}">
                <a16:creationId xmlns:a16="http://schemas.microsoft.com/office/drawing/2014/main" id="{ABB6B193-0D2C-0E56-01B9-1C858B39E253}"/>
              </a:ext>
            </a:extLst>
          </p:cNvPr>
          <p:cNvSpPr txBox="1"/>
          <p:nvPr/>
        </p:nvSpPr>
        <p:spPr>
          <a:xfrm>
            <a:off x="756000" y="2922428"/>
            <a:ext cx="4020220" cy="2708562"/>
          </a:xfrm>
          <a:prstGeom prst="rect">
            <a:avLst/>
          </a:prstGeom>
          <a:noFill/>
        </p:spPr>
        <p:txBody>
          <a:bodyPr wrap="square">
            <a:spAutoFit/>
          </a:bodyPr>
          <a:lstStyle/>
          <a:p>
            <a:pPr>
              <a:lnSpc>
                <a:spcPct val="110000"/>
              </a:lnSpc>
            </a:pPr>
            <a:r>
              <a:rPr lang="en-GB" sz="2600" dirty="0">
                <a:solidFill>
                  <a:srgbClr val="000000"/>
                </a:solidFill>
                <a:latin typeface="Trebuchet MS" panose="020B0603020202020204" pitchFamily="34" charset="0"/>
              </a:rPr>
              <a:t>Clergy stipends in Southwark Diocese  have risen more than our parish indicative costs over the last six years 2020 -2025</a:t>
            </a:r>
            <a:endParaRPr lang="en-GB" sz="2600" dirty="0"/>
          </a:p>
        </p:txBody>
      </p:sp>
      <p:pic>
        <p:nvPicPr>
          <p:cNvPr id="15" name="Picture 14">
            <a:extLst>
              <a:ext uri="{FF2B5EF4-FFF2-40B4-BE49-F238E27FC236}">
                <a16:creationId xmlns:a16="http://schemas.microsoft.com/office/drawing/2014/main" id="{5F249A1E-2896-99DE-4766-88B7A921CC47}"/>
              </a:ext>
            </a:extLst>
          </p:cNvPr>
          <p:cNvPicPr>
            <a:picLocks noChangeAspect="1"/>
          </p:cNvPicPr>
          <p:nvPr/>
        </p:nvPicPr>
        <p:blipFill rotWithShape="1">
          <a:blip r:embed="rId4"/>
          <a:srcRect r="4443"/>
          <a:stretch/>
        </p:blipFill>
        <p:spPr>
          <a:xfrm>
            <a:off x="4601334" y="2476061"/>
            <a:ext cx="6717141" cy="3948953"/>
          </a:xfrm>
          <a:prstGeom prst="rect">
            <a:avLst/>
          </a:prstGeom>
        </p:spPr>
      </p:pic>
    </p:spTree>
    <p:extLst>
      <p:ext uri="{BB962C8B-B14F-4D97-AF65-F5344CB8AC3E}">
        <p14:creationId xmlns:p14="http://schemas.microsoft.com/office/powerpoint/2010/main" val="226221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5809" y="86822"/>
            <a:ext cx="9658956" cy="85158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en-GB" sz="4400" dirty="0">
                <a:latin typeface="Trebuchet MS" panose="020B0603020202020204" pitchFamily="34" charset="0"/>
              </a:rPr>
              <a:t>Providing clergy with housing</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8" name="Picture 7">
            <a:extLst>
              <a:ext uri="{FF2B5EF4-FFF2-40B4-BE49-F238E27FC236}">
                <a16:creationId xmlns:a16="http://schemas.microsoft.com/office/drawing/2014/main" id="{A214B766-509D-A58F-F873-9AF81269009D}"/>
              </a:ext>
            </a:extLst>
          </p:cNvPr>
          <p:cNvPicPr>
            <a:picLocks noChangeAspect="1"/>
          </p:cNvPicPr>
          <p:nvPr/>
        </p:nvPicPr>
        <p:blipFill rotWithShape="1">
          <a:blip r:embed="rId4"/>
          <a:srcRect l="45172" t="30591" r="41968"/>
          <a:stretch/>
        </p:blipFill>
        <p:spPr>
          <a:xfrm>
            <a:off x="10500532" y="246960"/>
            <a:ext cx="1066167" cy="1257100"/>
          </a:xfrm>
          <a:prstGeom prst="rect">
            <a:avLst/>
          </a:prstGeom>
        </p:spPr>
      </p:pic>
      <p:pic>
        <p:nvPicPr>
          <p:cNvPr id="9" name="Picture 8" descr="A blue paper with white lines&#10;&#10;Description automatically generated with low confidence">
            <a:extLst>
              <a:ext uri="{FF2B5EF4-FFF2-40B4-BE49-F238E27FC236}">
                <a16:creationId xmlns:a16="http://schemas.microsoft.com/office/drawing/2014/main" id="{DC6D6ECF-7598-5452-5644-7FB647545F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23" y="1211581"/>
            <a:ext cx="1840030" cy="1853110"/>
          </a:xfrm>
          <a:prstGeom prst="rect">
            <a:avLst/>
          </a:prstGeom>
        </p:spPr>
      </p:pic>
      <p:sp>
        <p:nvSpPr>
          <p:cNvPr id="12" name="TextBox 11">
            <a:extLst>
              <a:ext uri="{FF2B5EF4-FFF2-40B4-BE49-F238E27FC236}">
                <a16:creationId xmlns:a16="http://schemas.microsoft.com/office/drawing/2014/main" id="{0493DBD3-D649-C742-D28A-CD3BDD80F77D}"/>
              </a:ext>
            </a:extLst>
          </p:cNvPr>
          <p:cNvSpPr txBox="1"/>
          <p:nvPr/>
        </p:nvSpPr>
        <p:spPr>
          <a:xfrm>
            <a:off x="2510257" y="1062951"/>
            <a:ext cx="9047428" cy="2062103"/>
          </a:xfrm>
          <a:prstGeom prst="rect">
            <a:avLst/>
          </a:prstGeom>
          <a:noFill/>
          <a:ln>
            <a:noFill/>
          </a:ln>
        </p:spPr>
        <p:txBody>
          <a:bodyPr wrap="square">
            <a:spAutoFit/>
          </a:bodyPr>
          <a:lstStyle/>
          <a:p>
            <a:pPr>
              <a:spcBef>
                <a:spcPts val="600"/>
              </a:spcBef>
            </a:pPr>
            <a:r>
              <a:rPr lang="en-GB" sz="3200" dirty="0">
                <a:solidFill>
                  <a:schemeClr val="accent5">
                    <a:lumMod val="75000"/>
                  </a:schemeClr>
                </a:solidFill>
                <a:latin typeface="Univers Condensed" panose="020B0506020202050204" pitchFamily="34" charset="0"/>
              </a:rPr>
              <a:t>Property costs include smaller repairs and                       maintenance, payment of water rates, council tax and insurance on more than 250 clergy properties; plus rental of properties when required</a:t>
            </a:r>
          </a:p>
        </p:txBody>
      </p:sp>
      <p:sp>
        <p:nvSpPr>
          <p:cNvPr id="13" name="TextBox 12">
            <a:extLst>
              <a:ext uri="{FF2B5EF4-FFF2-40B4-BE49-F238E27FC236}">
                <a16:creationId xmlns:a16="http://schemas.microsoft.com/office/drawing/2014/main" id="{530E8E40-8A12-C556-1737-4E8CF9C66E1A}"/>
              </a:ext>
            </a:extLst>
          </p:cNvPr>
          <p:cNvSpPr txBox="1"/>
          <p:nvPr/>
        </p:nvSpPr>
        <p:spPr>
          <a:xfrm>
            <a:off x="508723" y="5348652"/>
            <a:ext cx="10814550" cy="892552"/>
          </a:xfrm>
          <a:prstGeom prst="rect">
            <a:avLst/>
          </a:prstGeom>
          <a:noFill/>
          <a:ln>
            <a:noFill/>
          </a:ln>
        </p:spPr>
        <p:txBody>
          <a:bodyPr wrap="square">
            <a:spAutoFit/>
          </a:bodyPr>
          <a:lstStyle/>
          <a:p>
            <a:pPr marL="285750" indent="-285750">
              <a:spcBef>
                <a:spcPts val="600"/>
              </a:spcBef>
              <a:buFont typeface="Arial" panose="020B0604020202020204" pitchFamily="34" charset="0"/>
              <a:buChar char="•"/>
            </a:pPr>
            <a:r>
              <a:rPr lang="en-GB" sz="2600" dirty="0">
                <a:latin typeface="Trebuchet MS" panose="020B0603020202020204" pitchFamily="34" charset="0"/>
              </a:rPr>
              <a:t>Housing costs have risen by 12% year on year and represent 13% of our parish indicative costs of ministry </a:t>
            </a:r>
          </a:p>
        </p:txBody>
      </p:sp>
      <p:sp>
        <p:nvSpPr>
          <p:cNvPr id="15" name="TextBox 14">
            <a:extLst>
              <a:ext uri="{FF2B5EF4-FFF2-40B4-BE49-F238E27FC236}">
                <a16:creationId xmlns:a16="http://schemas.microsoft.com/office/drawing/2014/main" id="{34C0E60F-167A-8C08-B0AC-421AD6C99E40}"/>
              </a:ext>
            </a:extLst>
          </p:cNvPr>
          <p:cNvSpPr txBox="1"/>
          <p:nvPr/>
        </p:nvSpPr>
        <p:spPr>
          <a:xfrm>
            <a:off x="490193" y="3324302"/>
            <a:ext cx="11076506" cy="1889620"/>
          </a:xfrm>
          <a:prstGeom prst="rect">
            <a:avLst/>
          </a:prstGeom>
          <a:noFill/>
          <a:ln>
            <a:noFill/>
          </a:ln>
        </p:spPr>
        <p:txBody>
          <a:bodyPr wrap="square">
            <a:spAutoFit/>
          </a:bodyPr>
          <a:lstStyle/>
          <a:p>
            <a:pPr>
              <a:lnSpc>
                <a:spcPct val="110000"/>
              </a:lnSpc>
              <a:spcBef>
                <a:spcPts val="600"/>
              </a:spcBef>
            </a:pPr>
            <a:r>
              <a:rPr lang="en-GB" sz="2800" dirty="0">
                <a:solidFill>
                  <a:srgbClr val="C00000"/>
                </a:solidFill>
                <a:latin typeface="Trebuchet MS" panose="020B0603020202020204" pitchFamily="34" charset="0"/>
              </a:rPr>
              <a:t>“We face escalating property repair costs, a shortage of skilled labour, councils maximising rises in council tax – all making it more challenging to maintain our parsonages well”                          </a:t>
            </a:r>
            <a:r>
              <a:rPr lang="en-GB" sz="2400" dirty="0">
                <a:solidFill>
                  <a:srgbClr val="C00000"/>
                </a:solidFill>
                <a:latin typeface="Trebuchet MS" panose="020B0603020202020204" pitchFamily="34" charset="0"/>
              </a:rPr>
              <a:t>(Nicola Thomas, Diocesan Secretary)</a:t>
            </a:r>
          </a:p>
        </p:txBody>
      </p:sp>
    </p:spTree>
    <p:extLst>
      <p:ext uri="{BB962C8B-B14F-4D97-AF65-F5344CB8AC3E}">
        <p14:creationId xmlns:p14="http://schemas.microsoft.com/office/powerpoint/2010/main" val="152347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856305" y="1045914"/>
            <a:ext cx="9246490" cy="66653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spcBef>
                <a:spcPts val="600"/>
              </a:spcBef>
              <a:buFont typeface="Arial" panose="020B0604020202020204" pitchFamily="34" charset="0"/>
              <a:buChar char="•"/>
            </a:pPr>
            <a:r>
              <a:rPr lang="en-GB" sz="2600" dirty="0">
                <a:solidFill>
                  <a:srgbClr val="000000"/>
                </a:solidFill>
                <a:latin typeface="Trebuchet MS" panose="020B0603020202020204" pitchFamily="34" charset="0"/>
              </a:rPr>
              <a:t>Vocations support, training and development for lay and clergy</a:t>
            </a:r>
          </a:p>
          <a:p>
            <a:pPr marL="457200" indent="-457200" algn="l">
              <a:buClr>
                <a:srgbClr val="FF0000"/>
              </a:buClr>
              <a:buFont typeface="Arial" panose="020B0604020202020204" pitchFamily="34" charset="0"/>
              <a:buChar char="•"/>
            </a:pPr>
            <a:endParaRPr lang="en-GB" sz="26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8" name="Picture 7">
            <a:extLst>
              <a:ext uri="{FF2B5EF4-FFF2-40B4-BE49-F238E27FC236}">
                <a16:creationId xmlns:a16="http://schemas.microsoft.com/office/drawing/2014/main" id="{AF0D2FEB-C522-A80F-D444-11E4620F9340}"/>
              </a:ext>
            </a:extLst>
          </p:cNvPr>
          <p:cNvPicPr>
            <a:picLocks noChangeAspect="1"/>
          </p:cNvPicPr>
          <p:nvPr/>
        </p:nvPicPr>
        <p:blipFill rotWithShape="1">
          <a:blip r:embed="rId4"/>
          <a:srcRect l="62824" t="28296" r="24366"/>
          <a:stretch/>
        </p:blipFill>
        <p:spPr>
          <a:xfrm>
            <a:off x="10285747" y="222421"/>
            <a:ext cx="1290414" cy="1577904"/>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94334"/>
            <a:ext cx="9246490" cy="769441"/>
          </a:xfrm>
          <a:prstGeom prst="rect">
            <a:avLst/>
          </a:prstGeom>
          <a:noFill/>
        </p:spPr>
        <p:txBody>
          <a:bodyPr wrap="square" rtlCol="0">
            <a:spAutoFit/>
          </a:bodyPr>
          <a:lstStyle/>
          <a:p>
            <a:r>
              <a:rPr lang="en-GB" sz="4400" dirty="0">
                <a:latin typeface="Trebuchet MS" panose="020B0603020202020204" pitchFamily="34" charset="0"/>
              </a:rPr>
              <a:t>Training and other ministry support</a:t>
            </a:r>
          </a:p>
        </p:txBody>
      </p:sp>
      <p:pic>
        <p:nvPicPr>
          <p:cNvPr id="10" name="Picture 9" descr="A group of people with white background">
            <a:extLst>
              <a:ext uri="{FF2B5EF4-FFF2-40B4-BE49-F238E27FC236}">
                <a16:creationId xmlns:a16="http://schemas.microsoft.com/office/drawing/2014/main" id="{ED5C80BE-2C76-EE18-FCA4-774B17E79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97" y="4008460"/>
            <a:ext cx="2897753" cy="2389899"/>
          </a:xfrm>
          <a:prstGeom prst="rect">
            <a:avLst/>
          </a:prstGeom>
        </p:spPr>
      </p:pic>
      <p:sp>
        <p:nvSpPr>
          <p:cNvPr id="12" name="TextBox 11">
            <a:extLst>
              <a:ext uri="{FF2B5EF4-FFF2-40B4-BE49-F238E27FC236}">
                <a16:creationId xmlns:a16="http://schemas.microsoft.com/office/drawing/2014/main" id="{5FDCECB8-090E-4BBC-181C-2F57EAFE3111}"/>
              </a:ext>
            </a:extLst>
          </p:cNvPr>
          <p:cNvSpPr txBox="1"/>
          <p:nvPr/>
        </p:nvSpPr>
        <p:spPr>
          <a:xfrm>
            <a:off x="905025" y="1923274"/>
            <a:ext cx="9149049" cy="4170372"/>
          </a:xfrm>
          <a:prstGeom prst="rect">
            <a:avLst/>
          </a:prstGeom>
          <a:noFill/>
        </p:spPr>
        <p:txBody>
          <a:bodyPr wrap="square">
            <a:spAutoFit/>
          </a:bodyPr>
          <a:lstStyle/>
          <a:p>
            <a:r>
              <a:rPr lang="en-US" sz="3200" b="1" dirty="0">
                <a:solidFill>
                  <a:srgbClr val="233487"/>
                </a:solidFill>
                <a:latin typeface="Univers Condensed" panose="020B0506020202050204" pitchFamily="34" charset="0"/>
              </a:rPr>
              <a:t>20</a:t>
            </a:r>
            <a:r>
              <a:rPr lang="en-US" sz="3200" dirty="0">
                <a:solidFill>
                  <a:srgbClr val="233487"/>
                </a:solidFill>
                <a:latin typeface="Univers Condensed" panose="020B0506020202050204" pitchFamily="34" charset="0"/>
              </a:rPr>
              <a:t> people ordained Deacon in 2023. Pioneer curacy pathway thriving – more than </a:t>
            </a:r>
            <a:r>
              <a:rPr lang="en-US" sz="3200" b="1" dirty="0">
                <a:solidFill>
                  <a:srgbClr val="233487"/>
                </a:solidFill>
                <a:latin typeface="Univers Condensed" panose="020B0506020202050204" pitchFamily="34" charset="0"/>
              </a:rPr>
              <a:t>20</a:t>
            </a:r>
            <a:r>
              <a:rPr lang="en-US" sz="3200" dirty="0">
                <a:solidFill>
                  <a:srgbClr val="233487"/>
                </a:solidFill>
                <a:latin typeface="Univers Condensed" panose="020B0506020202050204" pitchFamily="34" charset="0"/>
              </a:rPr>
              <a:t> pioneer curates across three years.                                                    </a:t>
            </a:r>
          </a:p>
          <a:p>
            <a:pPr>
              <a:spcBef>
                <a:spcPts val="600"/>
              </a:spcBef>
            </a:pP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First joint lay ministry service: </a:t>
            </a:r>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9</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 people licensed </a:t>
            </a:r>
            <a:r>
              <a:rPr lang="en-GB" sz="320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and    </a:t>
            </a:r>
            <a:r>
              <a:rPr lang="en-GB" sz="3200" b="1">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7 </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commissioned across </a:t>
            </a:r>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7</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 different ministries!</a:t>
            </a:r>
            <a:endParaRPr lang="en-US" sz="3200" dirty="0">
              <a:solidFill>
                <a:srgbClr val="233487"/>
              </a:solidFill>
              <a:latin typeface="Univers Condensed" panose="020B0506020202050204" pitchFamily="34" charset="0"/>
            </a:endParaRPr>
          </a:p>
          <a:p>
            <a:r>
              <a:rPr lang="en-US" sz="3200" dirty="0">
                <a:solidFill>
                  <a:srgbClr val="233487"/>
                </a:solidFill>
                <a:latin typeface="Univers Condensed" panose="020B0506020202050204" pitchFamily="34" charset="0"/>
              </a:rPr>
              <a:t>Lay training – delivered </a:t>
            </a:r>
            <a:r>
              <a:rPr lang="en-US" sz="3200" b="1" dirty="0">
                <a:solidFill>
                  <a:srgbClr val="233487"/>
                </a:solidFill>
                <a:latin typeface="Univers Condensed" panose="020B0506020202050204" pitchFamily="34" charset="0"/>
              </a:rPr>
              <a:t>33</a:t>
            </a:r>
            <a:r>
              <a:rPr lang="en-US" sz="3200" dirty="0">
                <a:solidFill>
                  <a:srgbClr val="233487"/>
                </a:solidFill>
                <a:latin typeface="Univers Condensed" panose="020B0506020202050204" pitchFamily="34" charset="0"/>
              </a:rPr>
              <a:t> short courses for </a:t>
            </a:r>
          </a:p>
          <a:p>
            <a:r>
              <a:rPr lang="en-US" sz="3200" b="1" dirty="0">
                <a:solidFill>
                  <a:srgbClr val="233487"/>
                </a:solidFill>
                <a:latin typeface="Univers Condensed" panose="020B0506020202050204" pitchFamily="34" charset="0"/>
              </a:rPr>
              <a:t>915 people</a:t>
            </a:r>
          </a:p>
          <a:p>
            <a:endParaRPr lang="en-GB" sz="3600" dirty="0">
              <a:solidFill>
                <a:srgbClr val="233487"/>
              </a:solidFill>
              <a:latin typeface="Univers Condensed" panose="020B0506020202050204" pitchFamily="34" charset="0"/>
            </a:endParaRPr>
          </a:p>
        </p:txBody>
      </p:sp>
    </p:spTree>
    <p:extLst>
      <p:ext uri="{BB962C8B-B14F-4D97-AF65-F5344CB8AC3E}">
        <p14:creationId xmlns:p14="http://schemas.microsoft.com/office/powerpoint/2010/main" val="340594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dirty="0">
              <a:latin typeface="Trebuchet MS" panose="020B0603020202020204" pitchFamily="34" charset="0"/>
            </a:endParaRPr>
          </a:p>
        </p:txBody>
      </p:sp>
      <p:sp>
        <p:nvSpPr>
          <p:cNvPr id="5" name="Subtitle 2"/>
          <p:cNvSpPr txBox="1">
            <a:spLocks/>
          </p:cNvSpPr>
          <p:nvPr/>
        </p:nvSpPr>
        <p:spPr>
          <a:xfrm>
            <a:off x="850645" y="4584819"/>
            <a:ext cx="10927225" cy="2273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buFont typeface="Arial" panose="020B0604020202020204" pitchFamily="34" charset="0"/>
              <a:buChar char="•"/>
            </a:pPr>
            <a:r>
              <a:rPr lang="en-GB" sz="2600" dirty="0">
                <a:solidFill>
                  <a:srgbClr val="000000"/>
                </a:solidFill>
                <a:latin typeface="Trebuchet MS" panose="020B0603020202020204" pitchFamily="34" charset="0"/>
              </a:rPr>
              <a:t>Mission team including Mission Action Planning, Children’s             and Young people team, mission grants to churches and individuals </a:t>
            </a:r>
          </a:p>
          <a:p>
            <a:pPr marL="285750" indent="-285750" algn="l">
              <a:lnSpc>
                <a:spcPct val="100000"/>
              </a:lnSpc>
              <a:spcBef>
                <a:spcPts val="600"/>
              </a:spcBef>
              <a:buFont typeface="Arial" panose="020B0604020202020204" pitchFamily="34" charset="0"/>
              <a:buChar char="•"/>
            </a:pPr>
            <a:r>
              <a:rPr lang="en-GB" sz="2600" dirty="0">
                <a:solidFill>
                  <a:srgbClr val="000000"/>
                </a:solidFill>
                <a:latin typeface="Trebuchet MS" panose="020B0603020202020204" pitchFamily="34" charset="0"/>
              </a:rPr>
              <a:t>Fresh Expressions and Pioneering encouraging FxC, Hub and Resourcing churches</a:t>
            </a:r>
          </a:p>
          <a:p>
            <a:pPr marL="457200" indent="-457200" algn="l">
              <a:buClr>
                <a:srgbClr val="FF0000"/>
              </a:buClr>
              <a:buFont typeface="Arial" panose="020B0604020202020204" pitchFamily="34" charset="0"/>
              <a:buChar char="•"/>
            </a:pPr>
            <a:endParaRPr lang="en-GB" sz="2600" dirty="0">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dirty="0">
                <a:solidFill>
                  <a:srgbClr val="000000"/>
                </a:solidFill>
                <a:latin typeface="Trebuchet MS" panose="020B0603020202020204" pitchFamily="34" charset="0"/>
              </a:rPr>
              <a:t>Christ Centred </a:t>
            </a:r>
            <a:r>
              <a:rPr lang="en-GB" sz="1800" b="0" i="0" u="none" strike="noStrike" baseline="30000" dirty="0">
                <a:solidFill>
                  <a:srgbClr val="FF0000"/>
                </a:solidFill>
                <a:latin typeface="Trebuchet MS" panose="020B0603020202020204" pitchFamily="34" charset="0"/>
              </a:rPr>
              <a:t>|</a:t>
            </a:r>
            <a:r>
              <a:rPr lang="en-GB" sz="1800" b="0" i="0" u="none" strike="noStrike" baseline="30000" dirty="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8" name="Picture 7">
            <a:extLst>
              <a:ext uri="{FF2B5EF4-FFF2-40B4-BE49-F238E27FC236}">
                <a16:creationId xmlns:a16="http://schemas.microsoft.com/office/drawing/2014/main" id="{AF0D2FEB-C522-A80F-D444-11E4620F9340}"/>
              </a:ext>
            </a:extLst>
          </p:cNvPr>
          <p:cNvPicPr>
            <a:picLocks noChangeAspect="1"/>
          </p:cNvPicPr>
          <p:nvPr/>
        </p:nvPicPr>
        <p:blipFill rotWithShape="1">
          <a:blip r:embed="rId4"/>
          <a:srcRect l="62824" t="28296" r="24366"/>
          <a:stretch/>
        </p:blipFill>
        <p:spPr>
          <a:xfrm>
            <a:off x="10285747" y="222421"/>
            <a:ext cx="1290414" cy="1577904"/>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94334"/>
            <a:ext cx="9246490" cy="769441"/>
          </a:xfrm>
          <a:prstGeom prst="rect">
            <a:avLst/>
          </a:prstGeom>
          <a:noFill/>
        </p:spPr>
        <p:txBody>
          <a:bodyPr wrap="square" rtlCol="0">
            <a:spAutoFit/>
          </a:bodyPr>
          <a:lstStyle/>
          <a:p>
            <a:r>
              <a:rPr lang="en-GB" sz="4400" dirty="0">
                <a:latin typeface="Trebuchet MS" panose="020B0603020202020204" pitchFamily="34" charset="0"/>
              </a:rPr>
              <a:t>Training and other ministry support</a:t>
            </a:r>
          </a:p>
        </p:txBody>
      </p:sp>
      <p:sp>
        <p:nvSpPr>
          <p:cNvPr id="10" name="TextBox 9">
            <a:extLst>
              <a:ext uri="{FF2B5EF4-FFF2-40B4-BE49-F238E27FC236}">
                <a16:creationId xmlns:a16="http://schemas.microsoft.com/office/drawing/2014/main" id="{FA89E14A-CA99-A122-5F0B-C0BC1F90532D}"/>
              </a:ext>
            </a:extLst>
          </p:cNvPr>
          <p:cNvSpPr txBox="1"/>
          <p:nvPr/>
        </p:nvSpPr>
        <p:spPr>
          <a:xfrm>
            <a:off x="3465718" y="1074001"/>
            <a:ext cx="8110443" cy="3046988"/>
          </a:xfrm>
          <a:prstGeom prst="rect">
            <a:avLst/>
          </a:prstGeom>
          <a:noFill/>
        </p:spPr>
        <p:txBody>
          <a:bodyPr wrap="square">
            <a:spAutoFit/>
          </a:bodyPr>
          <a:lstStyle/>
          <a:p>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£297,000 </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in mission grants given </a:t>
            </a:r>
            <a:r>
              <a:rPr lang="en-GB" sz="3200" dirty="0">
                <a:solidFill>
                  <a:srgbClr val="233487"/>
                </a:solidFill>
                <a:latin typeface="Univers Condensed" panose="020B0506020202050204" pitchFamily="34" charset="0"/>
                <a:ea typeface="Calibri" panose="020F0502020204030204" pitchFamily="34" charset="0"/>
                <a:cs typeface="Times New Roman" panose="02020603050405020304" pitchFamily="18" charset="0"/>
              </a:rPr>
              <a:t>to                    parishes and individuals.  </a:t>
            </a:r>
          </a:p>
          <a:p>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Supporting </a:t>
            </a:r>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100</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 Fresh Expressions of Church         with </a:t>
            </a:r>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20</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 members of the Greenhouse learning community.                                                                     </a:t>
            </a:r>
            <a:r>
              <a:rPr lang="en-GB" sz="3200" b="1"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120 </a:t>
            </a:r>
            <a:r>
              <a:rPr lang="en-GB" sz="3200" dirty="0">
                <a:solidFill>
                  <a:srgbClr val="233487"/>
                </a:solidFill>
                <a:effectLst/>
                <a:latin typeface="Univers Condensed" panose="020B0506020202050204" pitchFamily="34" charset="0"/>
                <a:ea typeface="Calibri" panose="020F0502020204030204" pitchFamily="34" charset="0"/>
                <a:cs typeface="Times New Roman" panose="02020603050405020304" pitchFamily="18" charset="0"/>
              </a:rPr>
              <a:t>participants at Mixed Ecology conference </a:t>
            </a:r>
            <a:endParaRPr lang="en-GB" sz="3200" dirty="0">
              <a:solidFill>
                <a:srgbClr val="233487"/>
              </a:solidFill>
              <a:latin typeface="Univers Condensed" panose="020B0506020202050204" pitchFamily="34" charset="0"/>
            </a:endParaRPr>
          </a:p>
        </p:txBody>
      </p:sp>
      <p:pic>
        <p:nvPicPr>
          <p:cNvPr id="12" name="Picture 11" descr="A green hand with green circles and white symbols&#10;&#10;Description automatically generated">
            <a:extLst>
              <a:ext uri="{FF2B5EF4-FFF2-40B4-BE49-F238E27FC236}">
                <a16:creationId xmlns:a16="http://schemas.microsoft.com/office/drawing/2014/main" id="{376D5DB3-14CD-7261-9A27-71F379F34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097" y="1270132"/>
            <a:ext cx="2429565" cy="2812774"/>
          </a:xfrm>
          <a:prstGeom prst="rect">
            <a:avLst/>
          </a:prstGeom>
        </p:spPr>
      </p:pic>
    </p:spTree>
    <p:extLst>
      <p:ext uri="{BB962C8B-B14F-4D97-AF65-F5344CB8AC3E}">
        <p14:creationId xmlns:p14="http://schemas.microsoft.com/office/powerpoint/2010/main" val="78658942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COF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COF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F5DABB0F0DF64BBD1897D9FCA862DA" ma:contentTypeVersion="14" ma:contentTypeDescription="Create a new document." ma:contentTypeScope="" ma:versionID="7380a9cc3b32219844201e02a8ed455e">
  <xsd:schema xmlns:xsd="http://www.w3.org/2001/XMLSchema" xmlns:xs="http://www.w3.org/2001/XMLSchema" xmlns:p="http://schemas.microsoft.com/office/2006/metadata/properties" xmlns:ns2="b1cfc738-37bb-4704-a0f4-8a8ac9588d4d" xmlns:ns3="2e1d1823-bb3c-40bc-ac4c-8ca84ca3a3ed" targetNamespace="http://schemas.microsoft.com/office/2006/metadata/properties" ma:root="true" ma:fieldsID="edc3cb86c70de632d5977e53152f7f85" ns2:_="" ns3:_="">
    <xsd:import namespace="b1cfc738-37bb-4704-a0f4-8a8ac9588d4d"/>
    <xsd:import namespace="2e1d1823-bb3c-40bc-ac4c-8ca84ca3a3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fc738-37bb-4704-a0f4-8a8ac9588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a7c04e1-76c7-4c3e-90f5-e03cd6c28e8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1d1823-bb3c-40bc-ac4c-8ca84ca3a3e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7a786a-f188-4c7b-9c7d-e6bac06250a8}" ma:internalName="TaxCatchAll" ma:showField="CatchAllData" ma:web="2e1d1823-bb3c-40bc-ac4c-8ca84ca3a3e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1d1823-bb3c-40bc-ac4c-8ca84ca3a3ed" xsi:nil="true"/>
    <lcf76f155ced4ddcb4097134ff3c332f xmlns="b1cfc738-37bb-4704-a0f4-8a8ac9588d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72C772-2732-4584-889F-4BD1CD50C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fc738-37bb-4704-a0f4-8a8ac9588d4d"/>
    <ds:schemaRef ds:uri="2e1d1823-bb3c-40bc-ac4c-8ca84ca3a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BE5C8-B43E-49EB-A0C7-8E8B5D623599}">
  <ds:schemaRefs>
    <ds:schemaRef ds:uri="http://purl.org/dc/elements/1.1/"/>
    <ds:schemaRef ds:uri="http://schemas.microsoft.com/office/2006/metadata/properties"/>
    <ds:schemaRef ds:uri="http://purl.org/dc/terms/"/>
    <ds:schemaRef ds:uri="b1cfc738-37bb-4704-a0f4-8a8ac9588d4d"/>
    <ds:schemaRef ds:uri="http://schemas.microsoft.com/office/2006/documentManagement/types"/>
    <ds:schemaRef ds:uri="http://schemas.microsoft.com/office/infopath/2007/PartnerControls"/>
    <ds:schemaRef ds:uri="http://schemas.openxmlformats.org/package/2006/metadata/core-properties"/>
    <ds:schemaRef ds:uri="2e1d1823-bb3c-40bc-ac4c-8ca84ca3a3ed"/>
    <ds:schemaRef ds:uri="http://www.w3.org/XML/1998/namespace"/>
    <ds:schemaRef ds:uri="http://purl.org/dc/dcmitype/"/>
  </ds:schemaRefs>
</ds:datastoreItem>
</file>

<file path=customXml/itemProps3.xml><?xml version="1.0" encoding="utf-8"?>
<ds:datastoreItem xmlns:ds="http://schemas.openxmlformats.org/officeDocument/2006/customXml" ds:itemID="{B42E1EB3-007E-4C18-BB9C-F4B4955DD7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491</TotalTime>
  <Words>1095</Words>
  <Application>Microsoft Office PowerPoint</Application>
  <PresentationFormat>Widescreen</PresentationFormat>
  <Paragraphs>66</Paragraphs>
  <Slides>14</Slides>
  <Notes>0</Notes>
  <HiddenSlides>0</HiddenSlides>
  <MMClips>1</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14</vt:i4>
      </vt:variant>
    </vt:vector>
  </HeadingPairs>
  <TitlesOfParts>
    <vt:vector size="30" baseType="lpstr">
      <vt:lpstr>Aptos</vt:lpstr>
      <vt:lpstr>Arial</vt:lpstr>
      <vt:lpstr>Calibri</vt:lpstr>
      <vt:lpstr>Calibri Light</vt:lpstr>
      <vt:lpstr>MyriadPro-It</vt:lpstr>
      <vt:lpstr>MyriadPro-Regular</vt:lpstr>
      <vt:lpstr>Trebuchet MS</vt:lpstr>
      <vt:lpstr>Univers Condensed</vt:lpstr>
      <vt:lpstr>1_Custom Design</vt:lpstr>
      <vt:lpstr>3_Custom Design</vt:lpstr>
      <vt:lpstr>4_Custom Design</vt:lpstr>
      <vt:lpstr>5_Custom Design</vt:lpstr>
      <vt:lpstr>2_Custom Design</vt:lpstr>
      <vt:lpstr>Custom Design</vt:lpstr>
      <vt:lpstr>CCOF Red</vt:lpstr>
      <vt:lpstr>CCOF Blue</vt:lpstr>
      <vt:lpstr>The Parish Support Fund    PCC presentation for 2025 pledges    </vt:lpstr>
      <vt:lpstr>A message from Bishop Christopher (internet needed to play)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 PSF or your pledge does not pay for!</vt:lpstr>
      <vt:lpstr>PowerPoint Presentation</vt:lpstr>
      <vt:lpstr>.  </vt:lpstr>
      <vt:lpstr> Prayer   Generous  God, who loved the world so much that you gave your only Son; we give you thanks for your blessings to us.  Pour your love into our hearts we pray, that we may share all that we have with open-handed generosity. May we, loving your above all things, support the life and work of God’s church and with humble gratitude receive what others give. May we cheerfully give of ourselves, our time, our money and our talents, to your service;  and with faith , hope and love respond to the challenges we face so that your kingdom may flourish in this Diocese and beyond.   For the sake of Him who loved us, Amen.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Rojas</dc:creator>
  <cp:lastModifiedBy>Gabby Parikh</cp:lastModifiedBy>
  <cp:revision>11</cp:revision>
  <dcterms:created xsi:type="dcterms:W3CDTF">2019-02-08T16:11:53Z</dcterms:created>
  <dcterms:modified xsi:type="dcterms:W3CDTF">2024-06-21T10:53:33Z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0x01010039F5DABB0F0DF64BBD1897D9FCA862DA</vt:lpwstr>
  </property>
  <property fmtid="{D5CDD505-2E9C-101B-9397-08002B2CF9AE}" pid="4" name="MediaServiceImageTags">
    <vt:lpwstr/>
  </property>
</Properties>
</file>