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2" r:id="rId5"/>
  </p:sldIdLst>
  <p:sldSz cx="15119350" cy="10691813"/>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3F8A"/>
    <a:srgbClr val="D9F2D0"/>
    <a:srgbClr val="C1E5F5"/>
    <a:srgbClr val="2D6E9A"/>
    <a:srgbClr val="F6C6AD"/>
    <a:srgbClr val="E59EDD"/>
    <a:srgbClr val="FFFF97"/>
    <a:srgbClr val="FFD653"/>
    <a:srgbClr val="FFDD71"/>
    <a:srgbClr val="AF24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3AB072-002D-433C-A855-1C93550EFBCF}" v="11" dt="2024-04-15T09:34:53.424"/>
    <p1510:client id="{8ED2ECF7-CA48-379A-F408-495C402E9095}" v="38" dt="2024-04-15T11:37:36.2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108" y="-1120"/>
      </p:cViewPr>
      <p:guideLst/>
    </p:cSldViewPr>
  </p:slideViewPr>
  <p:notesTextViewPr>
    <p:cViewPr>
      <p:scale>
        <a:sx n="1" d="1"/>
        <a:sy n="1" d="1"/>
      </p:scale>
      <p:origin x="0" y="-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tie Gercke" userId="e8f762aa-f776-4e22-81e3-fcc018774337" providerId="ADAL" clId="{0C3AB072-002D-433C-A855-1C93550EFBCF}"/>
    <pc:docChg chg="undo custSel delSld modSld">
      <pc:chgData name="Pattie Gercke" userId="e8f762aa-f776-4e22-81e3-fcc018774337" providerId="ADAL" clId="{0C3AB072-002D-433C-A855-1C93550EFBCF}" dt="2024-04-15T09:34:03.297" v="118" actId="20577"/>
      <pc:docMkLst>
        <pc:docMk/>
      </pc:docMkLst>
      <pc:sldChg chg="del">
        <pc:chgData name="Pattie Gercke" userId="e8f762aa-f776-4e22-81e3-fcc018774337" providerId="ADAL" clId="{0C3AB072-002D-433C-A855-1C93550EFBCF}" dt="2024-04-09T09:45:54.102" v="0" actId="47"/>
        <pc:sldMkLst>
          <pc:docMk/>
          <pc:sldMk cId="850781443" sldId="260"/>
        </pc:sldMkLst>
      </pc:sldChg>
      <pc:sldChg chg="modSp mod">
        <pc:chgData name="Pattie Gercke" userId="e8f762aa-f776-4e22-81e3-fcc018774337" providerId="ADAL" clId="{0C3AB072-002D-433C-A855-1C93550EFBCF}" dt="2024-04-15T09:34:03.297" v="118" actId="20577"/>
        <pc:sldMkLst>
          <pc:docMk/>
          <pc:sldMk cId="386285672" sldId="262"/>
        </pc:sldMkLst>
        <pc:spChg chg="mod">
          <ac:chgData name="Pattie Gercke" userId="e8f762aa-f776-4e22-81e3-fcc018774337" providerId="ADAL" clId="{0C3AB072-002D-433C-A855-1C93550EFBCF}" dt="2024-04-15T08:20:50.793" v="110" actId="20577"/>
          <ac:spMkLst>
            <pc:docMk/>
            <pc:sldMk cId="386285672" sldId="262"/>
            <ac:spMk id="8" creationId="{80CCB751-856B-5518-621C-BBAE8FB07CF9}"/>
          </ac:spMkLst>
        </pc:spChg>
        <pc:spChg chg="mod">
          <ac:chgData name="Pattie Gercke" userId="e8f762aa-f776-4e22-81e3-fcc018774337" providerId="ADAL" clId="{0C3AB072-002D-433C-A855-1C93550EFBCF}" dt="2024-04-15T08:17:49.662" v="1" actId="20577"/>
          <ac:spMkLst>
            <pc:docMk/>
            <pc:sldMk cId="386285672" sldId="262"/>
            <ac:spMk id="106" creationId="{FE53BD87-22A6-152D-0236-A30563A2BC90}"/>
          </ac:spMkLst>
        </pc:spChg>
        <pc:spChg chg="mod">
          <ac:chgData name="Pattie Gercke" userId="e8f762aa-f776-4e22-81e3-fcc018774337" providerId="ADAL" clId="{0C3AB072-002D-433C-A855-1C93550EFBCF}" dt="2024-04-15T09:34:03.297" v="118" actId="20577"/>
          <ac:spMkLst>
            <pc:docMk/>
            <pc:sldMk cId="386285672" sldId="262"/>
            <ac:spMk id="108" creationId="{12B36BEB-C2E8-110B-E2F4-D39B02AA2561}"/>
          </ac:spMkLst>
        </pc:spChg>
        <pc:cxnChg chg="mod">
          <ac:chgData name="Pattie Gercke" userId="e8f762aa-f776-4e22-81e3-fcc018774337" providerId="ADAL" clId="{0C3AB072-002D-433C-A855-1C93550EFBCF}" dt="2024-04-15T08:18:56.891" v="30"/>
          <ac:cxnSpMkLst>
            <pc:docMk/>
            <pc:sldMk cId="386285672" sldId="262"/>
            <ac:cxnSpMk id="10" creationId="{24C3BFC5-222F-0835-8985-8A3A9AB52203}"/>
          </ac:cxnSpMkLst>
        </pc:cxnChg>
        <pc:cxnChg chg="mod">
          <ac:chgData name="Pattie Gercke" userId="e8f762aa-f776-4e22-81e3-fcc018774337" providerId="ADAL" clId="{0C3AB072-002D-433C-A855-1C93550EFBCF}" dt="2024-04-15T08:18:56.891" v="30"/>
          <ac:cxnSpMkLst>
            <pc:docMk/>
            <pc:sldMk cId="386285672" sldId="262"/>
            <ac:cxnSpMk id="13" creationId="{FCED687E-DD5A-98B0-78E4-23D230FA6B2D}"/>
          </ac:cxnSpMkLst>
        </pc:cxnChg>
        <pc:cxnChg chg="mod">
          <ac:chgData name="Pattie Gercke" userId="e8f762aa-f776-4e22-81e3-fcc018774337" providerId="ADAL" clId="{0C3AB072-002D-433C-A855-1C93550EFBCF}" dt="2024-04-15T08:18:56.891" v="30"/>
          <ac:cxnSpMkLst>
            <pc:docMk/>
            <pc:sldMk cId="386285672" sldId="262"/>
            <ac:cxnSpMk id="19" creationId="{BEB4292C-0F05-8975-CFC9-7D8A622EBBF6}"/>
          </ac:cxnSpMkLst>
        </pc:cxnChg>
        <pc:cxnChg chg="mod">
          <ac:chgData name="Pattie Gercke" userId="e8f762aa-f776-4e22-81e3-fcc018774337" providerId="ADAL" clId="{0C3AB072-002D-433C-A855-1C93550EFBCF}" dt="2024-04-15T08:17:49.662" v="1" actId="20577"/>
          <ac:cxnSpMkLst>
            <pc:docMk/>
            <pc:sldMk cId="386285672" sldId="262"/>
            <ac:cxnSpMk id="320" creationId="{6832CE7B-A630-E01E-64FC-6F1598A4334F}"/>
          </ac:cxnSpMkLst>
        </pc:cxnChg>
      </pc:sldChg>
    </pc:docChg>
  </pc:docChgLst>
  <pc:docChgLst>
    <pc:chgData name="Rachel Partridge" userId="6fed6a18-05ee-4dd5-b095-1a2b9352b6d9" providerId="ADAL" clId="{7A1500CC-2F4A-40D0-863C-FAECF0998F24}"/>
    <pc:docChg chg="undo custSel modSld">
      <pc:chgData name="Rachel Partridge" userId="6fed6a18-05ee-4dd5-b095-1a2b9352b6d9" providerId="ADAL" clId="{7A1500CC-2F4A-40D0-863C-FAECF0998F24}" dt="2024-04-15T11:41:37.619" v="11" actId="108"/>
      <pc:docMkLst>
        <pc:docMk/>
      </pc:docMkLst>
      <pc:sldChg chg="modSp mod">
        <pc:chgData name="Rachel Partridge" userId="6fed6a18-05ee-4dd5-b095-1a2b9352b6d9" providerId="ADAL" clId="{7A1500CC-2F4A-40D0-863C-FAECF0998F24}" dt="2024-04-15T11:41:37.619" v="11" actId="108"/>
        <pc:sldMkLst>
          <pc:docMk/>
          <pc:sldMk cId="386285672" sldId="262"/>
        </pc:sldMkLst>
        <pc:spChg chg="mod">
          <ac:chgData name="Rachel Partridge" userId="6fed6a18-05ee-4dd5-b095-1a2b9352b6d9" providerId="ADAL" clId="{7A1500CC-2F4A-40D0-863C-FAECF0998F24}" dt="2024-04-15T11:40:45.031" v="5" actId="20577"/>
          <ac:spMkLst>
            <pc:docMk/>
            <pc:sldMk cId="386285672" sldId="262"/>
            <ac:spMk id="55" creationId="{4129223A-F718-8E32-7DA5-4E79A10CE1AB}"/>
          </ac:spMkLst>
        </pc:spChg>
        <pc:spChg chg="mod">
          <ac:chgData name="Rachel Partridge" userId="6fed6a18-05ee-4dd5-b095-1a2b9352b6d9" providerId="ADAL" clId="{7A1500CC-2F4A-40D0-863C-FAECF0998F24}" dt="2024-04-15T11:41:37.619" v="11" actId="108"/>
          <ac:spMkLst>
            <pc:docMk/>
            <pc:sldMk cId="386285672" sldId="262"/>
            <ac:spMk id="70" creationId="{954CF2FF-ECA9-60A5-1544-0FA494EDBECB}"/>
          </ac:spMkLst>
        </pc:spChg>
        <pc:spChg chg="mod">
          <ac:chgData name="Rachel Partridge" userId="6fed6a18-05ee-4dd5-b095-1a2b9352b6d9" providerId="ADAL" clId="{7A1500CC-2F4A-40D0-863C-FAECF0998F24}" dt="2024-04-15T11:39:41.048" v="3" actId="552"/>
          <ac:spMkLst>
            <pc:docMk/>
            <pc:sldMk cId="386285672" sldId="262"/>
            <ac:spMk id="87" creationId="{31B4BB57-C1CA-9891-CE96-F46D71270D2E}"/>
          </ac:spMkLst>
        </pc:spChg>
        <pc:spChg chg="mod">
          <ac:chgData name="Rachel Partridge" userId="6fed6a18-05ee-4dd5-b095-1a2b9352b6d9" providerId="ADAL" clId="{7A1500CC-2F4A-40D0-863C-FAECF0998F24}" dt="2024-04-15T11:39:41.048" v="3" actId="552"/>
          <ac:spMkLst>
            <pc:docMk/>
            <pc:sldMk cId="386285672" sldId="262"/>
            <ac:spMk id="88" creationId="{84D8A02D-6D48-2C8B-9654-85CF2C10B113}"/>
          </ac:spMkLst>
        </pc:spChg>
        <pc:spChg chg="mod">
          <ac:chgData name="Rachel Partridge" userId="6fed6a18-05ee-4dd5-b095-1a2b9352b6d9" providerId="ADAL" clId="{7A1500CC-2F4A-40D0-863C-FAECF0998F24}" dt="2024-04-15T11:39:41.048" v="3" actId="552"/>
          <ac:spMkLst>
            <pc:docMk/>
            <pc:sldMk cId="386285672" sldId="262"/>
            <ac:spMk id="89" creationId="{974A9EE5-83C5-95E7-C71E-CA941D12BC25}"/>
          </ac:spMkLst>
        </pc:spChg>
        <pc:spChg chg="mod">
          <ac:chgData name="Rachel Partridge" userId="6fed6a18-05ee-4dd5-b095-1a2b9352b6d9" providerId="ADAL" clId="{7A1500CC-2F4A-40D0-863C-FAECF0998F24}" dt="2024-04-15T11:39:41.048" v="3" actId="552"/>
          <ac:spMkLst>
            <pc:docMk/>
            <pc:sldMk cId="386285672" sldId="262"/>
            <ac:spMk id="90" creationId="{6AFB3457-228F-6E27-BE04-5E53CFA90261}"/>
          </ac:spMkLst>
        </pc:spChg>
        <pc:spChg chg="mod">
          <ac:chgData name="Rachel Partridge" userId="6fed6a18-05ee-4dd5-b095-1a2b9352b6d9" providerId="ADAL" clId="{7A1500CC-2F4A-40D0-863C-FAECF0998F24}" dt="2024-04-15T11:39:41.048" v="3" actId="552"/>
          <ac:spMkLst>
            <pc:docMk/>
            <pc:sldMk cId="386285672" sldId="262"/>
            <ac:spMk id="91" creationId="{5D7B4720-7B28-B122-5212-A9C6B6F2A5F9}"/>
          </ac:spMkLst>
        </pc:spChg>
        <pc:spChg chg="mod">
          <ac:chgData name="Rachel Partridge" userId="6fed6a18-05ee-4dd5-b095-1a2b9352b6d9" providerId="ADAL" clId="{7A1500CC-2F4A-40D0-863C-FAECF0998F24}" dt="2024-04-15T11:39:20.569" v="1" actId="552"/>
          <ac:spMkLst>
            <pc:docMk/>
            <pc:sldMk cId="386285672" sldId="262"/>
            <ac:spMk id="94" creationId="{6BEC777F-2A94-D0D7-C4C8-27CD65293D57}"/>
          </ac:spMkLst>
        </pc:spChg>
        <pc:spChg chg="mod">
          <ac:chgData name="Rachel Partridge" userId="6fed6a18-05ee-4dd5-b095-1a2b9352b6d9" providerId="ADAL" clId="{7A1500CC-2F4A-40D0-863C-FAECF0998F24}" dt="2024-04-15T11:39:20.569" v="1" actId="552"/>
          <ac:spMkLst>
            <pc:docMk/>
            <pc:sldMk cId="386285672" sldId="262"/>
            <ac:spMk id="95" creationId="{78D15097-10FF-9BBE-E0A4-42C95D033558}"/>
          </ac:spMkLst>
        </pc:spChg>
        <pc:spChg chg="mod">
          <ac:chgData name="Rachel Partridge" userId="6fed6a18-05ee-4dd5-b095-1a2b9352b6d9" providerId="ADAL" clId="{7A1500CC-2F4A-40D0-863C-FAECF0998F24}" dt="2024-04-15T11:39:20.569" v="1" actId="552"/>
          <ac:spMkLst>
            <pc:docMk/>
            <pc:sldMk cId="386285672" sldId="262"/>
            <ac:spMk id="96" creationId="{5B7B4717-626D-7188-8C06-168C53B70509}"/>
          </ac:spMkLst>
        </pc:spChg>
        <pc:spChg chg="mod">
          <ac:chgData name="Rachel Partridge" userId="6fed6a18-05ee-4dd5-b095-1a2b9352b6d9" providerId="ADAL" clId="{7A1500CC-2F4A-40D0-863C-FAECF0998F24}" dt="2024-04-15T11:39:20.569" v="1" actId="552"/>
          <ac:spMkLst>
            <pc:docMk/>
            <pc:sldMk cId="386285672" sldId="262"/>
            <ac:spMk id="97" creationId="{1283BDCE-58C5-F6ED-E328-65FD9A4A377E}"/>
          </ac:spMkLst>
        </pc:spChg>
        <pc:spChg chg="mod">
          <ac:chgData name="Rachel Partridge" userId="6fed6a18-05ee-4dd5-b095-1a2b9352b6d9" providerId="ADAL" clId="{7A1500CC-2F4A-40D0-863C-FAECF0998F24}" dt="2024-04-15T11:39:04.944" v="0" actId="553"/>
          <ac:spMkLst>
            <pc:docMk/>
            <pc:sldMk cId="386285672" sldId="262"/>
            <ac:spMk id="104" creationId="{A18779A9-120E-3560-9C42-BF3CB943A7C9}"/>
          </ac:spMkLst>
        </pc:spChg>
        <pc:spChg chg="mod">
          <ac:chgData name="Rachel Partridge" userId="6fed6a18-05ee-4dd5-b095-1a2b9352b6d9" providerId="ADAL" clId="{7A1500CC-2F4A-40D0-863C-FAECF0998F24}" dt="2024-04-15T11:39:30.737" v="2" actId="553"/>
          <ac:spMkLst>
            <pc:docMk/>
            <pc:sldMk cId="386285672" sldId="262"/>
            <ac:spMk id="105" creationId="{E8D6D132-A1E2-BB54-95B3-C789E9784AA9}"/>
          </ac:spMkLst>
        </pc:spChg>
        <pc:spChg chg="mod">
          <ac:chgData name="Rachel Partridge" userId="6fed6a18-05ee-4dd5-b095-1a2b9352b6d9" providerId="ADAL" clId="{7A1500CC-2F4A-40D0-863C-FAECF0998F24}" dt="2024-04-15T11:41:36.867" v="10" actId="108"/>
          <ac:spMkLst>
            <pc:docMk/>
            <pc:sldMk cId="386285672" sldId="262"/>
            <ac:spMk id="106" creationId="{FE53BD87-22A6-152D-0236-A30563A2BC90}"/>
          </ac:spMkLst>
        </pc:spChg>
        <pc:spChg chg="mod">
          <ac:chgData name="Rachel Partridge" userId="6fed6a18-05ee-4dd5-b095-1a2b9352b6d9" providerId="ADAL" clId="{7A1500CC-2F4A-40D0-863C-FAECF0998F24}" dt="2024-04-15T11:39:04.944" v="0" actId="553"/>
          <ac:spMkLst>
            <pc:docMk/>
            <pc:sldMk cId="386285672" sldId="262"/>
            <ac:spMk id="107" creationId="{ED860809-382E-AE95-721B-4B93A343E548}"/>
          </ac:spMkLst>
        </pc:spChg>
        <pc:spChg chg="mod">
          <ac:chgData name="Rachel Partridge" userId="6fed6a18-05ee-4dd5-b095-1a2b9352b6d9" providerId="ADAL" clId="{7A1500CC-2F4A-40D0-863C-FAECF0998F24}" dt="2024-04-15T11:39:04.944" v="0" actId="553"/>
          <ac:spMkLst>
            <pc:docMk/>
            <pc:sldMk cId="386285672" sldId="262"/>
            <ac:spMk id="108" creationId="{12B36BEB-C2E8-110B-E2F4-D39B02AA2561}"/>
          </ac:spMkLst>
        </pc:spChg>
        <pc:spChg chg="mod">
          <ac:chgData name="Rachel Partridge" userId="6fed6a18-05ee-4dd5-b095-1a2b9352b6d9" providerId="ADAL" clId="{7A1500CC-2F4A-40D0-863C-FAECF0998F24}" dt="2024-04-15T11:39:04.944" v="0" actId="553"/>
          <ac:spMkLst>
            <pc:docMk/>
            <pc:sldMk cId="386285672" sldId="262"/>
            <ac:spMk id="109" creationId="{660BC257-0B93-1EAC-1F04-35FA6E162E42}"/>
          </ac:spMkLst>
        </pc:spChg>
        <pc:spChg chg="mod">
          <ac:chgData name="Rachel Partridge" userId="6fed6a18-05ee-4dd5-b095-1a2b9352b6d9" providerId="ADAL" clId="{7A1500CC-2F4A-40D0-863C-FAECF0998F24}" dt="2024-04-15T11:39:30.737" v="2" actId="553"/>
          <ac:spMkLst>
            <pc:docMk/>
            <pc:sldMk cId="386285672" sldId="262"/>
            <ac:spMk id="161" creationId="{C673C2F1-44A9-3594-2806-5185375D2A2F}"/>
          </ac:spMkLst>
        </pc:spChg>
        <pc:spChg chg="mod">
          <ac:chgData name="Rachel Partridge" userId="6fed6a18-05ee-4dd5-b095-1a2b9352b6d9" providerId="ADAL" clId="{7A1500CC-2F4A-40D0-863C-FAECF0998F24}" dt="2024-04-15T11:39:30.737" v="2" actId="553"/>
          <ac:spMkLst>
            <pc:docMk/>
            <pc:sldMk cId="386285672" sldId="262"/>
            <ac:spMk id="162" creationId="{182C2EC5-CB93-D8E2-E63F-1C8BC8B8B7C4}"/>
          </ac:spMkLst>
        </pc:spChg>
        <pc:spChg chg="mod">
          <ac:chgData name="Rachel Partridge" userId="6fed6a18-05ee-4dd5-b095-1a2b9352b6d9" providerId="ADAL" clId="{7A1500CC-2F4A-40D0-863C-FAECF0998F24}" dt="2024-04-15T11:39:30.737" v="2" actId="553"/>
          <ac:spMkLst>
            <pc:docMk/>
            <pc:sldMk cId="386285672" sldId="262"/>
            <ac:spMk id="163" creationId="{9BB45D38-70FC-61DD-7636-3A9E7615E38C}"/>
          </ac:spMkLst>
        </pc:spChg>
        <pc:cxnChg chg="mod">
          <ac:chgData name="Rachel Partridge" userId="6fed6a18-05ee-4dd5-b095-1a2b9352b6d9" providerId="ADAL" clId="{7A1500CC-2F4A-40D0-863C-FAECF0998F24}" dt="2024-04-15T11:39:41.048" v="3" actId="552"/>
          <ac:cxnSpMkLst>
            <pc:docMk/>
            <pc:sldMk cId="386285672" sldId="262"/>
            <ac:cxnSpMk id="98" creationId="{B8B10799-EE7F-C9E4-1E0D-5B41592FE65B}"/>
          </ac:cxnSpMkLst>
        </pc:cxnChg>
        <pc:cxnChg chg="mod">
          <ac:chgData name="Rachel Partridge" userId="6fed6a18-05ee-4dd5-b095-1a2b9352b6d9" providerId="ADAL" clId="{7A1500CC-2F4A-40D0-863C-FAECF0998F24}" dt="2024-04-15T11:39:20.569" v="1" actId="552"/>
          <ac:cxnSpMkLst>
            <pc:docMk/>
            <pc:sldMk cId="386285672" sldId="262"/>
            <ac:cxnSpMk id="101" creationId="{CA0755C9-9374-E401-34CE-668B7B25064C}"/>
          </ac:cxnSpMkLst>
        </pc:cxnChg>
        <pc:cxnChg chg="mod">
          <ac:chgData name="Rachel Partridge" userId="6fed6a18-05ee-4dd5-b095-1a2b9352b6d9" providerId="ADAL" clId="{7A1500CC-2F4A-40D0-863C-FAECF0998F24}" dt="2024-04-15T11:39:04.944" v="0" actId="553"/>
          <ac:cxnSpMkLst>
            <pc:docMk/>
            <pc:sldMk cId="386285672" sldId="262"/>
            <ac:cxnSpMk id="164" creationId="{F78A099F-1F37-A9D7-31D3-54E957201F67}"/>
          </ac:cxnSpMkLst>
        </pc:cxnChg>
        <pc:cxnChg chg="mod">
          <ac:chgData name="Rachel Partridge" userId="6fed6a18-05ee-4dd5-b095-1a2b9352b6d9" providerId="ADAL" clId="{7A1500CC-2F4A-40D0-863C-FAECF0998F24}" dt="2024-04-15T11:39:41.048" v="3" actId="552"/>
          <ac:cxnSpMkLst>
            <pc:docMk/>
            <pc:sldMk cId="386285672" sldId="262"/>
            <ac:cxnSpMk id="167" creationId="{A59154BB-E44A-C1F9-32CE-44D954FB36F6}"/>
          </ac:cxnSpMkLst>
        </pc:cxnChg>
        <pc:cxnChg chg="mod">
          <ac:chgData name="Rachel Partridge" userId="6fed6a18-05ee-4dd5-b095-1a2b9352b6d9" providerId="ADAL" clId="{7A1500CC-2F4A-40D0-863C-FAECF0998F24}" dt="2024-04-15T11:39:41.048" v="3" actId="552"/>
          <ac:cxnSpMkLst>
            <pc:docMk/>
            <pc:sldMk cId="386285672" sldId="262"/>
            <ac:cxnSpMk id="170" creationId="{8B9D1BD2-4931-35D3-BD3B-8A5E12FB9013}"/>
          </ac:cxnSpMkLst>
        </pc:cxnChg>
        <pc:cxnChg chg="mod">
          <ac:chgData name="Rachel Partridge" userId="6fed6a18-05ee-4dd5-b095-1a2b9352b6d9" providerId="ADAL" clId="{7A1500CC-2F4A-40D0-863C-FAECF0998F24}" dt="2024-04-15T11:39:41.048" v="3" actId="552"/>
          <ac:cxnSpMkLst>
            <pc:docMk/>
            <pc:sldMk cId="386285672" sldId="262"/>
            <ac:cxnSpMk id="173" creationId="{AE7DDCB9-084A-D01A-E066-6C88E61030D3}"/>
          </ac:cxnSpMkLst>
        </pc:cxnChg>
        <pc:cxnChg chg="mod">
          <ac:chgData name="Rachel Partridge" userId="6fed6a18-05ee-4dd5-b095-1a2b9352b6d9" providerId="ADAL" clId="{7A1500CC-2F4A-40D0-863C-FAECF0998F24}" dt="2024-04-15T11:39:41.048" v="3" actId="552"/>
          <ac:cxnSpMkLst>
            <pc:docMk/>
            <pc:sldMk cId="386285672" sldId="262"/>
            <ac:cxnSpMk id="176" creationId="{FC3420AD-0143-8C8D-4EBF-53A9992C79D3}"/>
          </ac:cxnSpMkLst>
        </pc:cxnChg>
        <pc:cxnChg chg="mod">
          <ac:chgData name="Rachel Partridge" userId="6fed6a18-05ee-4dd5-b095-1a2b9352b6d9" providerId="ADAL" clId="{7A1500CC-2F4A-40D0-863C-FAECF0998F24}" dt="2024-04-15T11:39:20.569" v="1" actId="552"/>
          <ac:cxnSpMkLst>
            <pc:docMk/>
            <pc:sldMk cId="386285672" sldId="262"/>
            <ac:cxnSpMk id="179" creationId="{765423C5-32D0-3E26-29F9-C0E1CB9B2266}"/>
          </ac:cxnSpMkLst>
        </pc:cxnChg>
        <pc:cxnChg chg="mod">
          <ac:chgData name="Rachel Partridge" userId="6fed6a18-05ee-4dd5-b095-1a2b9352b6d9" providerId="ADAL" clId="{7A1500CC-2F4A-40D0-863C-FAECF0998F24}" dt="2024-04-15T11:39:20.569" v="1" actId="552"/>
          <ac:cxnSpMkLst>
            <pc:docMk/>
            <pc:sldMk cId="386285672" sldId="262"/>
            <ac:cxnSpMk id="182" creationId="{740D0A0C-ACDD-C6B1-330D-0714F3914D4D}"/>
          </ac:cxnSpMkLst>
        </pc:cxnChg>
        <pc:cxnChg chg="mod">
          <ac:chgData name="Rachel Partridge" userId="6fed6a18-05ee-4dd5-b095-1a2b9352b6d9" providerId="ADAL" clId="{7A1500CC-2F4A-40D0-863C-FAECF0998F24}" dt="2024-04-15T11:39:20.569" v="1" actId="552"/>
          <ac:cxnSpMkLst>
            <pc:docMk/>
            <pc:sldMk cId="386285672" sldId="262"/>
            <ac:cxnSpMk id="185" creationId="{D5F67FFB-776C-0BF3-BE4E-036D2754708E}"/>
          </ac:cxnSpMkLst>
        </pc:cxnChg>
        <pc:cxnChg chg="mod">
          <ac:chgData name="Rachel Partridge" userId="6fed6a18-05ee-4dd5-b095-1a2b9352b6d9" providerId="ADAL" clId="{7A1500CC-2F4A-40D0-863C-FAECF0998F24}" dt="2024-04-15T11:39:30.737" v="2" actId="553"/>
          <ac:cxnSpMkLst>
            <pc:docMk/>
            <pc:sldMk cId="386285672" sldId="262"/>
            <ac:cxnSpMk id="192" creationId="{57E58FB6-BB4C-A00A-7DDC-B0FC523B5E8E}"/>
          </ac:cxnSpMkLst>
        </pc:cxnChg>
        <pc:cxnChg chg="mod">
          <ac:chgData name="Rachel Partridge" userId="6fed6a18-05ee-4dd5-b095-1a2b9352b6d9" providerId="ADAL" clId="{7A1500CC-2F4A-40D0-863C-FAECF0998F24}" dt="2024-04-15T11:39:30.737" v="2" actId="553"/>
          <ac:cxnSpMkLst>
            <pc:docMk/>
            <pc:sldMk cId="386285672" sldId="262"/>
            <ac:cxnSpMk id="311" creationId="{75D2A0C0-431F-EBBD-FB92-00ECDE94E3BA}"/>
          </ac:cxnSpMkLst>
        </pc:cxnChg>
        <pc:cxnChg chg="mod">
          <ac:chgData name="Rachel Partridge" userId="6fed6a18-05ee-4dd5-b095-1a2b9352b6d9" providerId="ADAL" clId="{7A1500CC-2F4A-40D0-863C-FAECF0998F24}" dt="2024-04-15T11:39:30.737" v="2" actId="553"/>
          <ac:cxnSpMkLst>
            <pc:docMk/>
            <pc:sldMk cId="386285672" sldId="262"/>
            <ac:cxnSpMk id="314" creationId="{92C30E79-5B7C-14FF-78E3-357FD43030D9}"/>
          </ac:cxnSpMkLst>
        </pc:cxnChg>
        <pc:cxnChg chg="mod">
          <ac:chgData name="Rachel Partridge" userId="6fed6a18-05ee-4dd5-b095-1a2b9352b6d9" providerId="ADAL" clId="{7A1500CC-2F4A-40D0-863C-FAECF0998F24}" dt="2024-04-15T11:39:30.737" v="2" actId="553"/>
          <ac:cxnSpMkLst>
            <pc:docMk/>
            <pc:sldMk cId="386285672" sldId="262"/>
            <ac:cxnSpMk id="317" creationId="{6B0B85B8-8E08-1F53-F559-06337EF95F9C}"/>
          </ac:cxnSpMkLst>
        </pc:cxnChg>
        <pc:cxnChg chg="mod">
          <ac:chgData name="Rachel Partridge" userId="6fed6a18-05ee-4dd5-b095-1a2b9352b6d9" providerId="ADAL" clId="{7A1500CC-2F4A-40D0-863C-FAECF0998F24}" dt="2024-04-15T11:41:25.613" v="8" actId="1076"/>
          <ac:cxnSpMkLst>
            <pc:docMk/>
            <pc:sldMk cId="386285672" sldId="262"/>
            <ac:cxnSpMk id="320" creationId="{6832CE7B-A630-E01E-64FC-6F1598A4334F}"/>
          </ac:cxnSpMkLst>
        </pc:cxnChg>
        <pc:cxnChg chg="mod">
          <ac:chgData name="Rachel Partridge" userId="6fed6a18-05ee-4dd5-b095-1a2b9352b6d9" providerId="ADAL" clId="{7A1500CC-2F4A-40D0-863C-FAECF0998F24}" dt="2024-04-15T11:39:04.944" v="0" actId="553"/>
          <ac:cxnSpMkLst>
            <pc:docMk/>
            <pc:sldMk cId="386285672" sldId="262"/>
            <ac:cxnSpMk id="323" creationId="{382ED902-9655-D7A5-AAFA-9A1A52642CE7}"/>
          </ac:cxnSpMkLst>
        </pc:cxnChg>
        <pc:cxnChg chg="mod">
          <ac:chgData name="Rachel Partridge" userId="6fed6a18-05ee-4dd5-b095-1a2b9352b6d9" providerId="ADAL" clId="{7A1500CC-2F4A-40D0-863C-FAECF0998F24}" dt="2024-04-15T11:39:04.944" v="0" actId="553"/>
          <ac:cxnSpMkLst>
            <pc:docMk/>
            <pc:sldMk cId="386285672" sldId="262"/>
            <ac:cxnSpMk id="326" creationId="{A8EB4E05-1B63-4C67-37D1-EF1E01189449}"/>
          </ac:cxnSpMkLst>
        </pc:cxnChg>
        <pc:cxnChg chg="mod">
          <ac:chgData name="Rachel Partridge" userId="6fed6a18-05ee-4dd5-b095-1a2b9352b6d9" providerId="ADAL" clId="{7A1500CC-2F4A-40D0-863C-FAECF0998F24}" dt="2024-04-15T11:39:04.944" v="0" actId="553"/>
          <ac:cxnSpMkLst>
            <pc:docMk/>
            <pc:sldMk cId="386285672" sldId="262"/>
            <ac:cxnSpMk id="330" creationId="{D03B7624-4E6F-36E0-160D-06C5020FB89F}"/>
          </ac:cxnSpMkLst>
        </pc:cxnChg>
      </pc:sldChg>
    </pc:docChg>
  </pc:docChgLst>
  <pc:docChgLst>
    <pc:chgData name="Rachel Partridge" userId="S::rachel.partridge@london.anglican.org::6fed6a18-05ee-4dd5-b095-1a2b9352b6d9" providerId="AD" clId="Web-{8ED2ECF7-CA48-379A-F408-495C402E9095}"/>
    <pc:docChg chg="modSld">
      <pc:chgData name="Rachel Partridge" userId="S::rachel.partridge@london.anglican.org::6fed6a18-05ee-4dd5-b095-1a2b9352b6d9" providerId="AD" clId="Web-{8ED2ECF7-CA48-379A-F408-495C402E9095}" dt="2024-04-15T11:37:36.278" v="29" actId="1076"/>
      <pc:docMkLst>
        <pc:docMk/>
      </pc:docMkLst>
      <pc:sldChg chg="modSp">
        <pc:chgData name="Rachel Partridge" userId="S::rachel.partridge@london.anglican.org::6fed6a18-05ee-4dd5-b095-1a2b9352b6d9" providerId="AD" clId="Web-{8ED2ECF7-CA48-379A-F408-495C402E9095}" dt="2024-04-15T11:37:36.278" v="29" actId="1076"/>
        <pc:sldMkLst>
          <pc:docMk/>
          <pc:sldMk cId="386285672" sldId="262"/>
        </pc:sldMkLst>
        <pc:spChg chg="mod">
          <ac:chgData name="Rachel Partridge" userId="S::rachel.partridge@london.anglican.org::6fed6a18-05ee-4dd5-b095-1a2b9352b6d9" providerId="AD" clId="Web-{8ED2ECF7-CA48-379A-F408-495C402E9095}" dt="2024-04-15T11:35:08.946" v="22" actId="20577"/>
          <ac:spMkLst>
            <pc:docMk/>
            <pc:sldMk cId="386285672" sldId="262"/>
            <ac:spMk id="8" creationId="{80CCB751-856B-5518-621C-BBAE8FB07CF9}"/>
          </ac:spMkLst>
        </pc:spChg>
        <pc:spChg chg="mod">
          <ac:chgData name="Rachel Partridge" userId="S::rachel.partridge@london.anglican.org::6fed6a18-05ee-4dd5-b095-1a2b9352b6d9" providerId="AD" clId="Web-{8ED2ECF7-CA48-379A-F408-495C402E9095}" dt="2024-04-15T11:37:36.216" v="27" actId="1076"/>
          <ac:spMkLst>
            <pc:docMk/>
            <pc:sldMk cId="386285672" sldId="262"/>
            <ac:spMk id="104" creationId="{A18779A9-120E-3560-9C42-BF3CB943A7C9}"/>
          </ac:spMkLst>
        </pc:spChg>
        <pc:spChg chg="mod">
          <ac:chgData name="Rachel Partridge" userId="S::rachel.partridge@london.anglican.org::6fed6a18-05ee-4dd5-b095-1a2b9352b6d9" providerId="AD" clId="Web-{8ED2ECF7-CA48-379A-F408-495C402E9095}" dt="2024-04-15T11:37:36.247" v="28" actId="1076"/>
          <ac:spMkLst>
            <pc:docMk/>
            <pc:sldMk cId="386285672" sldId="262"/>
            <ac:spMk id="106" creationId="{FE53BD87-22A6-152D-0236-A30563A2BC90}"/>
          </ac:spMkLst>
        </pc:spChg>
        <pc:spChg chg="mod">
          <ac:chgData name="Rachel Partridge" userId="S::rachel.partridge@london.anglican.org::6fed6a18-05ee-4dd5-b095-1a2b9352b6d9" providerId="AD" clId="Web-{8ED2ECF7-CA48-379A-F408-495C402E9095}" dt="2024-04-15T11:37:18.903" v="25" actId="1076"/>
          <ac:spMkLst>
            <pc:docMk/>
            <pc:sldMk cId="386285672" sldId="262"/>
            <ac:spMk id="108" creationId="{12B36BEB-C2E8-110B-E2F4-D39B02AA2561}"/>
          </ac:spMkLst>
        </pc:spChg>
        <pc:spChg chg="mod">
          <ac:chgData name="Rachel Partridge" userId="S::rachel.partridge@london.anglican.org::6fed6a18-05ee-4dd5-b095-1a2b9352b6d9" providerId="AD" clId="Web-{8ED2ECF7-CA48-379A-F408-495C402E9095}" dt="2024-04-15T11:37:36.278" v="29" actId="1076"/>
          <ac:spMkLst>
            <pc:docMk/>
            <pc:sldMk cId="386285672" sldId="262"/>
            <ac:spMk id="109" creationId="{660BC257-0B93-1EAC-1F04-35FA6E162E42}"/>
          </ac:spMkLst>
        </pc:spChg>
        <pc:cxnChg chg="mod">
          <ac:chgData name="Rachel Partridge" userId="S::rachel.partridge@london.anglican.org::6fed6a18-05ee-4dd5-b095-1a2b9352b6d9" providerId="AD" clId="Web-{8ED2ECF7-CA48-379A-F408-495C402E9095}" dt="2024-04-15T11:33:42.663" v="10" actId="20577"/>
          <ac:cxnSpMkLst>
            <pc:docMk/>
            <pc:sldMk cId="386285672" sldId="262"/>
            <ac:cxnSpMk id="10" creationId="{24C3BFC5-222F-0835-8985-8A3A9AB52203}"/>
          </ac:cxnSpMkLst>
        </pc:cxnChg>
        <pc:cxnChg chg="mod">
          <ac:chgData name="Rachel Partridge" userId="S::rachel.partridge@london.anglican.org::6fed6a18-05ee-4dd5-b095-1a2b9352b6d9" providerId="AD" clId="Web-{8ED2ECF7-CA48-379A-F408-495C402E9095}" dt="2024-04-15T11:33:42.663" v="10" actId="20577"/>
          <ac:cxnSpMkLst>
            <pc:docMk/>
            <pc:sldMk cId="386285672" sldId="262"/>
            <ac:cxnSpMk id="13" creationId="{FCED687E-DD5A-98B0-78E4-23D230FA6B2D}"/>
          </ac:cxnSpMkLst>
        </pc:cxnChg>
        <pc:cxnChg chg="mod">
          <ac:chgData name="Rachel Partridge" userId="S::rachel.partridge@london.anglican.org::6fed6a18-05ee-4dd5-b095-1a2b9352b6d9" providerId="AD" clId="Web-{8ED2ECF7-CA48-379A-F408-495C402E9095}" dt="2024-04-15T11:33:42.663" v="10" actId="20577"/>
          <ac:cxnSpMkLst>
            <pc:docMk/>
            <pc:sldMk cId="386285672" sldId="262"/>
            <ac:cxnSpMk id="19" creationId="{BEB4292C-0F05-8975-CFC9-7D8A622EBBF6}"/>
          </ac:cxnSpMkLst>
        </pc:cxnChg>
        <pc:cxnChg chg="mod">
          <ac:chgData name="Rachel Partridge" userId="S::rachel.partridge@london.anglican.org::6fed6a18-05ee-4dd5-b095-1a2b9352b6d9" providerId="AD" clId="Web-{8ED2ECF7-CA48-379A-F408-495C402E9095}" dt="2024-04-15T11:34:03.382" v="17" actId="14100"/>
          <ac:cxnSpMkLst>
            <pc:docMk/>
            <pc:sldMk cId="386285672" sldId="262"/>
            <ac:cxnSpMk id="45" creationId="{F197DC48-5CEC-5C6D-364C-B7A085879CA8}"/>
          </ac:cxnSpMkLst>
        </pc:cxnChg>
        <pc:cxnChg chg="mod">
          <ac:chgData name="Rachel Partridge" userId="S::rachel.partridge@london.anglican.org::6fed6a18-05ee-4dd5-b095-1a2b9352b6d9" providerId="AD" clId="Web-{8ED2ECF7-CA48-379A-F408-495C402E9095}" dt="2024-04-15T11:37:18.731" v="23" actId="1076"/>
          <ac:cxnSpMkLst>
            <pc:docMk/>
            <pc:sldMk cId="386285672" sldId="262"/>
            <ac:cxnSpMk id="164" creationId="{F78A099F-1F37-A9D7-31D3-54E957201F67}"/>
          </ac:cxnSpMkLst>
        </pc:cxnChg>
        <pc:cxnChg chg="mod">
          <ac:chgData name="Rachel Partridge" userId="S::rachel.partridge@london.anglican.org::6fed6a18-05ee-4dd5-b095-1a2b9352b6d9" providerId="AD" clId="Web-{8ED2ECF7-CA48-379A-F408-495C402E9095}" dt="2024-04-15T11:37:18.731" v="23" actId="1076"/>
          <ac:cxnSpMkLst>
            <pc:docMk/>
            <pc:sldMk cId="386285672" sldId="262"/>
            <ac:cxnSpMk id="192" creationId="{57E58FB6-BB4C-A00A-7DDC-B0FC523B5E8E}"/>
          </ac:cxnSpMkLst>
        </pc:cxnChg>
        <pc:cxnChg chg="mod">
          <ac:chgData name="Rachel Partridge" userId="S::rachel.partridge@london.anglican.org::6fed6a18-05ee-4dd5-b095-1a2b9352b6d9" providerId="AD" clId="Web-{8ED2ECF7-CA48-379A-F408-495C402E9095}" dt="2024-04-15T11:37:18.809" v="24" actId="1076"/>
          <ac:cxnSpMkLst>
            <pc:docMk/>
            <pc:sldMk cId="386285672" sldId="262"/>
            <ac:cxnSpMk id="320" creationId="{6832CE7B-A630-E01E-64FC-6F1598A4334F}"/>
          </ac:cxnSpMkLst>
        </pc:cxnChg>
        <pc:cxnChg chg="mod">
          <ac:chgData name="Rachel Partridge" userId="S::rachel.partridge@london.anglican.org::6fed6a18-05ee-4dd5-b095-1a2b9352b6d9" providerId="AD" clId="Web-{8ED2ECF7-CA48-379A-F408-495C402E9095}" dt="2024-04-15T11:37:18.903" v="25" actId="1076"/>
          <ac:cxnSpMkLst>
            <pc:docMk/>
            <pc:sldMk cId="386285672" sldId="262"/>
            <ac:cxnSpMk id="323" creationId="{382ED902-9655-D7A5-AAFA-9A1A52642CE7}"/>
          </ac:cxnSpMkLst>
        </pc:cxnChg>
        <pc:cxnChg chg="mod">
          <ac:chgData name="Rachel Partridge" userId="S::rachel.partridge@london.anglican.org::6fed6a18-05ee-4dd5-b095-1a2b9352b6d9" providerId="AD" clId="Web-{8ED2ECF7-CA48-379A-F408-495C402E9095}" dt="2024-04-15T11:37:18.981" v="26" actId="1076"/>
          <ac:cxnSpMkLst>
            <pc:docMk/>
            <pc:sldMk cId="386285672" sldId="262"/>
            <ac:cxnSpMk id="326" creationId="{A8EB4E05-1B63-4C67-37D1-EF1E01189449}"/>
          </ac:cxnSpMkLst>
        </pc:cxnChg>
        <pc:cxnChg chg="mod">
          <ac:chgData name="Rachel Partridge" userId="S::rachel.partridge@london.anglican.org::6fed6a18-05ee-4dd5-b095-1a2b9352b6d9" providerId="AD" clId="Web-{8ED2ECF7-CA48-379A-F408-495C402E9095}" dt="2024-04-15T11:37:18.731" v="23" actId="1076"/>
          <ac:cxnSpMkLst>
            <pc:docMk/>
            <pc:sldMk cId="386285672" sldId="262"/>
            <ac:cxnSpMk id="330" creationId="{D03B7624-4E6F-36E0-160D-06C5020FB89F}"/>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US"/>
              <a:t>Click to edit Master title style</a:t>
            </a:r>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US"/>
              <a:t>Click to edit Master subtitle style</a:t>
            </a:r>
          </a:p>
        </p:txBody>
      </p:sp>
      <p:sp>
        <p:nvSpPr>
          <p:cNvPr id="4" name="Date Placeholder 3"/>
          <p:cNvSpPr>
            <a:spLocks noGrp="1"/>
          </p:cNvSpPr>
          <p:nvPr>
            <p:ph type="dt" sz="half" idx="10"/>
          </p:nvPr>
        </p:nvSpPr>
        <p:spPr/>
        <p:txBody>
          <a:bodyPr/>
          <a:lstStyle/>
          <a:p>
            <a:fld id="{67EFF247-D1FD-48FE-9B28-B15D7315AA78}"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AE5589-8377-449C-9E85-BA7112562D5B}" type="slidenum">
              <a:rPr lang="en-GB" smtClean="0"/>
              <a:t>‹#›</a:t>
            </a:fld>
            <a:endParaRPr lang="en-GB"/>
          </a:p>
        </p:txBody>
      </p:sp>
    </p:spTree>
    <p:extLst>
      <p:ext uri="{BB962C8B-B14F-4D97-AF65-F5344CB8AC3E}">
        <p14:creationId xmlns:p14="http://schemas.microsoft.com/office/powerpoint/2010/main" val="2611510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EFF247-D1FD-48FE-9B28-B15D7315AA78}"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AE5589-8377-449C-9E85-BA7112562D5B}" type="slidenum">
              <a:rPr lang="en-GB" smtClean="0"/>
              <a:t>‹#›</a:t>
            </a:fld>
            <a:endParaRPr lang="en-GB"/>
          </a:p>
        </p:txBody>
      </p:sp>
    </p:spTree>
    <p:extLst>
      <p:ext uri="{BB962C8B-B14F-4D97-AF65-F5344CB8AC3E}">
        <p14:creationId xmlns:p14="http://schemas.microsoft.com/office/powerpoint/2010/main" val="1240654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EFF247-D1FD-48FE-9B28-B15D7315AA78}"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AE5589-8377-449C-9E85-BA7112562D5B}" type="slidenum">
              <a:rPr lang="en-GB" smtClean="0"/>
              <a:t>‹#›</a:t>
            </a:fld>
            <a:endParaRPr lang="en-GB"/>
          </a:p>
        </p:txBody>
      </p:sp>
    </p:spTree>
    <p:extLst>
      <p:ext uri="{BB962C8B-B14F-4D97-AF65-F5344CB8AC3E}">
        <p14:creationId xmlns:p14="http://schemas.microsoft.com/office/powerpoint/2010/main" val="3130359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EFF247-D1FD-48FE-9B28-B15D7315AA78}"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AE5589-8377-449C-9E85-BA7112562D5B}" type="slidenum">
              <a:rPr lang="en-GB" smtClean="0"/>
              <a:t>‹#›</a:t>
            </a:fld>
            <a:endParaRPr lang="en-GB"/>
          </a:p>
        </p:txBody>
      </p:sp>
    </p:spTree>
    <p:extLst>
      <p:ext uri="{BB962C8B-B14F-4D97-AF65-F5344CB8AC3E}">
        <p14:creationId xmlns:p14="http://schemas.microsoft.com/office/powerpoint/2010/main" val="609982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US"/>
              <a:t>Click to edit Master title style</a:t>
            </a:r>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tint val="82000"/>
                  </a:schemeClr>
                </a:solidFill>
              </a:defRPr>
            </a:lvl1pPr>
            <a:lvl2pPr marL="712775" indent="0">
              <a:buNone/>
              <a:defRPr sz="3118">
                <a:solidFill>
                  <a:schemeClr val="tx1">
                    <a:tint val="82000"/>
                  </a:schemeClr>
                </a:solidFill>
              </a:defRPr>
            </a:lvl2pPr>
            <a:lvl3pPr marL="1425550" indent="0">
              <a:buNone/>
              <a:defRPr sz="2806">
                <a:solidFill>
                  <a:schemeClr val="tx1">
                    <a:tint val="82000"/>
                  </a:schemeClr>
                </a:solidFill>
              </a:defRPr>
            </a:lvl3pPr>
            <a:lvl4pPr marL="2138324" indent="0">
              <a:buNone/>
              <a:defRPr sz="2494">
                <a:solidFill>
                  <a:schemeClr val="tx1">
                    <a:tint val="82000"/>
                  </a:schemeClr>
                </a:solidFill>
              </a:defRPr>
            </a:lvl4pPr>
            <a:lvl5pPr marL="2851099" indent="0">
              <a:buNone/>
              <a:defRPr sz="2494">
                <a:solidFill>
                  <a:schemeClr val="tx1">
                    <a:tint val="82000"/>
                  </a:schemeClr>
                </a:solidFill>
              </a:defRPr>
            </a:lvl5pPr>
            <a:lvl6pPr marL="3563874" indent="0">
              <a:buNone/>
              <a:defRPr sz="2494">
                <a:solidFill>
                  <a:schemeClr val="tx1">
                    <a:tint val="82000"/>
                  </a:schemeClr>
                </a:solidFill>
              </a:defRPr>
            </a:lvl6pPr>
            <a:lvl7pPr marL="4276649" indent="0">
              <a:buNone/>
              <a:defRPr sz="2494">
                <a:solidFill>
                  <a:schemeClr val="tx1">
                    <a:tint val="82000"/>
                  </a:schemeClr>
                </a:solidFill>
              </a:defRPr>
            </a:lvl7pPr>
            <a:lvl8pPr marL="4989424" indent="0">
              <a:buNone/>
              <a:defRPr sz="2494">
                <a:solidFill>
                  <a:schemeClr val="tx1">
                    <a:tint val="82000"/>
                  </a:schemeClr>
                </a:solidFill>
              </a:defRPr>
            </a:lvl8pPr>
            <a:lvl9pPr marL="5702198" indent="0">
              <a:buNone/>
              <a:defRPr sz="2494">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EFF247-D1FD-48FE-9B28-B15D7315AA78}" type="datetimeFigureOut">
              <a:rPr lang="en-GB" smtClean="0"/>
              <a:t>15/04/2024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1AE5589-8377-449C-9E85-BA7112562D5B}" type="slidenum">
              <a:rPr lang="en-GB" smtClean="0"/>
              <a:t>‹#›</a:t>
            </a:fld>
            <a:endParaRPr lang="en-GB"/>
          </a:p>
        </p:txBody>
      </p:sp>
    </p:spTree>
    <p:extLst>
      <p:ext uri="{BB962C8B-B14F-4D97-AF65-F5344CB8AC3E}">
        <p14:creationId xmlns:p14="http://schemas.microsoft.com/office/powerpoint/2010/main" val="1549316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39455" y="2846200"/>
            <a:ext cx="6425724"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654171" y="2846200"/>
            <a:ext cx="6425724"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7EFF247-D1FD-48FE-9B28-B15D7315AA78}" type="datetimeFigureOut">
              <a:rPr lang="en-GB" smtClean="0"/>
              <a:t>15/04/2024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1AE5589-8377-449C-9E85-BA7112562D5B}" type="slidenum">
              <a:rPr lang="en-GB" smtClean="0"/>
              <a:t>‹#›</a:t>
            </a:fld>
            <a:endParaRPr lang="en-GB"/>
          </a:p>
        </p:txBody>
      </p:sp>
    </p:spTree>
    <p:extLst>
      <p:ext uri="{BB962C8B-B14F-4D97-AF65-F5344CB8AC3E}">
        <p14:creationId xmlns:p14="http://schemas.microsoft.com/office/powerpoint/2010/main" val="1820681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US"/>
              <a:t>Click to edit Master title style</a:t>
            </a:r>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US"/>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US"/>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7EFF247-D1FD-48FE-9B28-B15D7315AA78}" type="datetimeFigureOut">
              <a:rPr lang="en-GB" smtClean="0"/>
              <a:t>15/04/2024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1AE5589-8377-449C-9E85-BA7112562D5B}" type="slidenum">
              <a:rPr lang="en-GB" smtClean="0"/>
              <a:t>‹#›</a:t>
            </a:fld>
            <a:endParaRPr lang="en-GB"/>
          </a:p>
        </p:txBody>
      </p:sp>
    </p:spTree>
    <p:extLst>
      <p:ext uri="{BB962C8B-B14F-4D97-AF65-F5344CB8AC3E}">
        <p14:creationId xmlns:p14="http://schemas.microsoft.com/office/powerpoint/2010/main" val="307963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7EFF247-D1FD-48FE-9B28-B15D7315AA78}" type="datetimeFigureOut">
              <a:rPr lang="en-GB" smtClean="0"/>
              <a:t>15/04/2024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1AE5589-8377-449C-9E85-BA7112562D5B}" type="slidenum">
              <a:rPr lang="en-GB" smtClean="0"/>
              <a:t>‹#›</a:t>
            </a:fld>
            <a:endParaRPr lang="en-GB"/>
          </a:p>
        </p:txBody>
      </p:sp>
    </p:spTree>
    <p:extLst>
      <p:ext uri="{BB962C8B-B14F-4D97-AF65-F5344CB8AC3E}">
        <p14:creationId xmlns:p14="http://schemas.microsoft.com/office/powerpoint/2010/main" val="2754651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EFF247-D1FD-48FE-9B28-B15D7315AA78}" type="datetimeFigureOut">
              <a:rPr lang="en-GB" smtClean="0"/>
              <a:t>15/04/2024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1AE5589-8377-449C-9E85-BA7112562D5B}" type="slidenum">
              <a:rPr lang="en-GB" smtClean="0"/>
              <a:t>‹#›</a:t>
            </a:fld>
            <a:endParaRPr lang="en-GB"/>
          </a:p>
        </p:txBody>
      </p:sp>
    </p:spTree>
    <p:extLst>
      <p:ext uri="{BB962C8B-B14F-4D97-AF65-F5344CB8AC3E}">
        <p14:creationId xmlns:p14="http://schemas.microsoft.com/office/powerpoint/2010/main" val="373148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US"/>
              <a:t>Click to edit Master title style</a:t>
            </a:r>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US"/>
              <a:t>Click to edit Master text styles</a:t>
            </a:r>
          </a:p>
        </p:txBody>
      </p:sp>
      <p:sp>
        <p:nvSpPr>
          <p:cNvPr id="5" name="Date Placeholder 4"/>
          <p:cNvSpPr>
            <a:spLocks noGrp="1"/>
          </p:cNvSpPr>
          <p:nvPr>
            <p:ph type="dt" sz="half" idx="10"/>
          </p:nvPr>
        </p:nvSpPr>
        <p:spPr/>
        <p:txBody>
          <a:bodyPr/>
          <a:lstStyle/>
          <a:p>
            <a:fld id="{67EFF247-D1FD-48FE-9B28-B15D7315AA78}" type="datetimeFigureOut">
              <a:rPr lang="en-GB" smtClean="0"/>
              <a:t>15/04/2024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1AE5589-8377-449C-9E85-BA7112562D5B}" type="slidenum">
              <a:rPr lang="en-GB" smtClean="0"/>
              <a:t>‹#›</a:t>
            </a:fld>
            <a:endParaRPr lang="en-GB"/>
          </a:p>
        </p:txBody>
      </p:sp>
    </p:spTree>
    <p:extLst>
      <p:ext uri="{BB962C8B-B14F-4D97-AF65-F5344CB8AC3E}">
        <p14:creationId xmlns:p14="http://schemas.microsoft.com/office/powerpoint/2010/main" val="428669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US"/>
              <a:t>Click to edit Master title style</a:t>
            </a:r>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US"/>
              <a:t>Click icon to add picture</a:t>
            </a:r>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US"/>
              <a:t>Click to edit Master text styles</a:t>
            </a:r>
          </a:p>
        </p:txBody>
      </p:sp>
      <p:sp>
        <p:nvSpPr>
          <p:cNvPr id="5" name="Date Placeholder 4"/>
          <p:cNvSpPr>
            <a:spLocks noGrp="1"/>
          </p:cNvSpPr>
          <p:nvPr>
            <p:ph type="dt" sz="half" idx="10"/>
          </p:nvPr>
        </p:nvSpPr>
        <p:spPr/>
        <p:txBody>
          <a:bodyPr/>
          <a:lstStyle/>
          <a:p>
            <a:fld id="{67EFF247-D1FD-48FE-9B28-B15D7315AA78}" type="datetimeFigureOut">
              <a:rPr lang="en-GB" smtClean="0"/>
              <a:t>15/04/2024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1AE5589-8377-449C-9E85-BA7112562D5B}" type="slidenum">
              <a:rPr lang="en-GB" smtClean="0"/>
              <a:t>‹#›</a:t>
            </a:fld>
            <a:endParaRPr lang="en-GB"/>
          </a:p>
        </p:txBody>
      </p:sp>
    </p:spTree>
    <p:extLst>
      <p:ext uri="{BB962C8B-B14F-4D97-AF65-F5344CB8AC3E}">
        <p14:creationId xmlns:p14="http://schemas.microsoft.com/office/powerpoint/2010/main" val="3862270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82000"/>
                  </a:schemeClr>
                </a:solidFill>
              </a:defRPr>
            </a:lvl1pPr>
          </a:lstStyle>
          <a:p>
            <a:fld id="{67EFF247-D1FD-48FE-9B28-B15D7315AA78}" type="datetimeFigureOut">
              <a:rPr lang="en-GB" smtClean="0"/>
              <a:t>15/04/2024</a:t>
            </a:fld>
            <a:endParaRPr lang="en-GB"/>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82000"/>
                  </a:schemeClr>
                </a:solidFill>
              </a:defRPr>
            </a:lvl1pPr>
          </a:lstStyle>
          <a:p>
            <a:fld id="{21AE5589-8377-449C-9E85-BA7112562D5B}" type="slidenum">
              <a:rPr lang="en-GB" smtClean="0"/>
              <a:t>‹#›</a:t>
            </a:fld>
            <a:endParaRPr lang="en-GB"/>
          </a:p>
        </p:txBody>
      </p:sp>
    </p:spTree>
    <p:extLst>
      <p:ext uri="{BB962C8B-B14F-4D97-AF65-F5344CB8AC3E}">
        <p14:creationId xmlns:p14="http://schemas.microsoft.com/office/powerpoint/2010/main" val="16761890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roomforrefugees.com/contact" TargetMode="External"/><Relationship Id="rId13" Type="http://schemas.openxmlformats.org/officeDocument/2006/relationships/hyperlink" Target="http://www.spareroom.co.uk/" TargetMode="External"/><Relationship Id="rId18" Type="http://schemas.openxmlformats.org/officeDocument/2006/relationships/hyperlink" Target="http://www.movingsoon.co.uk/" TargetMode="External"/><Relationship Id="rId26" Type="http://schemas.openxmlformats.org/officeDocument/2006/relationships/hyperlink" Target="mailto:pattie.gercke@london.anglican.org" TargetMode="External"/><Relationship Id="rId3" Type="http://schemas.openxmlformats.org/officeDocument/2006/relationships/hyperlink" Target="https://www.depaul.org.uk/nightstop/nightstop-london/" TargetMode="External"/><Relationship Id="rId21" Type="http://schemas.openxmlformats.org/officeDocument/2006/relationships/hyperlink" Target="https://www.gov.uk/refugee-integration-loan" TargetMode="External"/><Relationship Id="rId7" Type="http://schemas.openxmlformats.org/officeDocument/2006/relationships/hyperlink" Target="https://housingjustice.org.uk/hosting-project" TargetMode="External"/><Relationship Id="rId12" Type="http://schemas.openxmlformats.org/officeDocument/2006/relationships/hyperlink" Target="https://nsln.housingjustice.org.uk/" TargetMode="External"/><Relationship Id="rId17" Type="http://schemas.openxmlformats.org/officeDocument/2006/relationships/hyperlink" Target="http://www.dssmove.co.uk/" TargetMode="External"/><Relationship Id="rId25" Type="http://schemas.openxmlformats.org/officeDocument/2006/relationships/image" Target="../media/image1.png"/><Relationship Id="rId2" Type="http://schemas.openxmlformats.org/officeDocument/2006/relationships/hyperlink" Target="https://england.shelter.org.uk/housing_advice/homelessness/priority_need/letter_template" TargetMode="External"/><Relationship Id="rId16" Type="http://schemas.openxmlformats.org/officeDocument/2006/relationships/hyperlink" Target="http://www.zoopla.co.uk/" TargetMode="External"/><Relationship Id="rId20" Type="http://schemas.openxmlformats.org/officeDocument/2006/relationships/hyperlink" Target="https://www.smitfc.org/the-vicars-relief-fund/" TargetMode="External"/><Relationship Id="rId1" Type="http://schemas.openxmlformats.org/officeDocument/2006/relationships/slideLayout" Target="../slideLayouts/slideLayout1.xml"/><Relationship Id="rId6" Type="http://schemas.openxmlformats.org/officeDocument/2006/relationships/hyperlink" Target="https://www.hopeathome.org.uk/guidance-for-referrals/" TargetMode="External"/><Relationship Id="rId11" Type="http://schemas.openxmlformats.org/officeDocument/2006/relationships/hyperlink" Target="https://www.refugeecouncil.org.uk/get-support/services/private-rented-scheme/" TargetMode="External"/><Relationship Id="rId24" Type="http://schemas.openxmlformats.org/officeDocument/2006/relationships/hyperlink" Target="https://england.shelter.org.uk/housing_advice/homelessness/get_help_from_the_council/how_to_ask_the_council_for_help" TargetMode="External"/><Relationship Id="rId5" Type="http://schemas.openxmlformats.org/officeDocument/2006/relationships/hyperlink" Target="https://refugeesathome.org/get-involved/i-need-a-room/" TargetMode="External"/><Relationship Id="rId15" Type="http://schemas.openxmlformats.org/officeDocument/2006/relationships/hyperlink" Target="http://www.openrent.co.uk/" TargetMode="External"/><Relationship Id="rId23" Type="http://schemas.openxmlformats.org/officeDocument/2006/relationships/hyperlink" Target="https://www.lhfatlas.org.uk/" TargetMode="External"/><Relationship Id="rId10" Type="http://schemas.openxmlformats.org/officeDocument/2006/relationships/hyperlink" Target="https://www.ageuk.org.uk/information-advice/care/housing-options/sheltered-housing/" TargetMode="External"/><Relationship Id="rId19" Type="http://schemas.openxmlformats.org/officeDocument/2006/relationships/hyperlink" Target="http://www.lettingaproperty.com/" TargetMode="External"/><Relationship Id="rId4" Type="http://schemas.openxmlformats.org/officeDocument/2006/relationships/hyperlink" Target="https://thestreetlink.org.uk/" TargetMode="External"/><Relationship Id="rId9" Type="http://schemas.openxmlformats.org/officeDocument/2006/relationships/hyperlink" Target="https://www.ymca.org.uk/" TargetMode="External"/><Relationship Id="rId14" Type="http://schemas.openxmlformats.org/officeDocument/2006/relationships/hyperlink" Target="http://www.gumtree.com/" TargetMode="External"/><Relationship Id="rId22" Type="http://schemas.openxmlformats.org/officeDocument/2006/relationships/hyperlink" Target="https://www.acts435.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DA137BE-0661-E7D5-C5B7-10C02BFF06B5}"/>
              </a:ext>
            </a:extLst>
          </p:cNvPr>
          <p:cNvSpPr txBox="1"/>
          <p:nvPr/>
        </p:nvSpPr>
        <p:spPr>
          <a:xfrm>
            <a:off x="592823" y="545086"/>
            <a:ext cx="12801600" cy="415498"/>
          </a:xfrm>
          <a:prstGeom prst="rect">
            <a:avLst/>
          </a:prstGeom>
          <a:noFill/>
        </p:spPr>
        <p:txBody>
          <a:bodyPr wrap="square" rtlCol="0">
            <a:spAutoFit/>
          </a:bodyPr>
          <a:lstStyle/>
          <a:p>
            <a:r>
              <a:rPr lang="en-GB" sz="2100" b="1">
                <a:latin typeface="Calibri" panose="020F0502020204030204" pitchFamily="34" charset="0"/>
                <a:cs typeface="Calibri" panose="020F0502020204030204" pitchFamily="34" charset="0"/>
              </a:rPr>
              <a:t>How can I support a newly granted refugee who is at risk of/already experiencing homelessness?</a:t>
            </a:r>
          </a:p>
        </p:txBody>
      </p:sp>
      <p:sp>
        <p:nvSpPr>
          <p:cNvPr id="5" name="TextBox 4">
            <a:extLst>
              <a:ext uri="{FF2B5EF4-FFF2-40B4-BE49-F238E27FC236}">
                <a16:creationId xmlns:a16="http://schemas.microsoft.com/office/drawing/2014/main" id="{617A8904-8B9E-1EC6-96BE-CC5BF37920CF}"/>
              </a:ext>
            </a:extLst>
          </p:cNvPr>
          <p:cNvSpPr txBox="1"/>
          <p:nvPr/>
        </p:nvSpPr>
        <p:spPr>
          <a:xfrm>
            <a:off x="602663" y="1515122"/>
            <a:ext cx="1188000" cy="720000"/>
          </a:xfrm>
          <a:prstGeom prst="roundRect">
            <a:avLst/>
          </a:prstGeom>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a:latin typeface="Calibri" panose="020F0502020204030204" pitchFamily="34" charset="0"/>
                <a:cs typeface="Calibri" panose="020F0502020204030204" pitchFamily="34" charset="0"/>
              </a:rPr>
              <a:t>If they are at risk of homelessness</a:t>
            </a:r>
          </a:p>
        </p:txBody>
      </p:sp>
      <p:sp>
        <p:nvSpPr>
          <p:cNvPr id="7" name="TextBox 6">
            <a:extLst>
              <a:ext uri="{FF2B5EF4-FFF2-40B4-BE49-F238E27FC236}">
                <a16:creationId xmlns:a16="http://schemas.microsoft.com/office/drawing/2014/main" id="{6005477F-1DE9-4AB4-4473-222EF7C38095}"/>
              </a:ext>
            </a:extLst>
          </p:cNvPr>
          <p:cNvSpPr txBox="1"/>
          <p:nvPr/>
        </p:nvSpPr>
        <p:spPr>
          <a:xfrm>
            <a:off x="592823" y="3348714"/>
            <a:ext cx="1188000" cy="936000"/>
          </a:xfrm>
          <a:prstGeom prst="roundRect">
            <a:avLst/>
          </a:prstGeom>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a:latin typeface="Calibri" panose="020F0502020204030204" pitchFamily="34" charset="0"/>
                <a:cs typeface="Calibri" panose="020F0502020204030204" pitchFamily="34" charset="0"/>
              </a:rPr>
              <a:t>If they are already experiencing homelessness</a:t>
            </a:r>
          </a:p>
        </p:txBody>
      </p:sp>
      <p:cxnSp>
        <p:nvCxnSpPr>
          <p:cNvPr id="10" name="Connector: Elbow 9">
            <a:extLst>
              <a:ext uri="{FF2B5EF4-FFF2-40B4-BE49-F238E27FC236}">
                <a16:creationId xmlns:a16="http://schemas.microsoft.com/office/drawing/2014/main" id="{24C3BFC5-222F-0835-8985-8A3A9AB52203}"/>
              </a:ext>
            </a:extLst>
          </p:cNvPr>
          <p:cNvCxnSpPr>
            <a:cxnSpLocks/>
            <a:stCxn id="5" idx="3"/>
          </p:cNvCxnSpPr>
          <p:nvPr/>
        </p:nvCxnSpPr>
        <p:spPr>
          <a:xfrm>
            <a:off x="1790663" y="1875122"/>
            <a:ext cx="440669" cy="1"/>
          </a:xfrm>
          <a:prstGeom prst="bentConnector3">
            <a:avLst/>
          </a:prstGeom>
          <a:ln w="12700">
            <a:tailEnd type="triangle"/>
          </a:ln>
        </p:spPr>
        <p:style>
          <a:lnRef idx="2">
            <a:schemeClr val="dk1"/>
          </a:lnRef>
          <a:fillRef idx="0">
            <a:schemeClr val="dk1"/>
          </a:fillRef>
          <a:effectRef idx="1">
            <a:schemeClr val="dk1"/>
          </a:effectRef>
          <a:fontRef idx="minor">
            <a:schemeClr val="tx1"/>
          </a:fontRef>
        </p:style>
      </p:cxnSp>
      <p:cxnSp>
        <p:nvCxnSpPr>
          <p:cNvPr id="13" name="Connector: Elbow 12">
            <a:extLst>
              <a:ext uri="{FF2B5EF4-FFF2-40B4-BE49-F238E27FC236}">
                <a16:creationId xmlns:a16="http://schemas.microsoft.com/office/drawing/2014/main" id="{FCED687E-DD5A-98B0-78E4-23D230FA6B2D}"/>
              </a:ext>
            </a:extLst>
          </p:cNvPr>
          <p:cNvCxnSpPr>
            <a:cxnSpLocks/>
            <a:stCxn id="7" idx="0"/>
          </p:cNvCxnSpPr>
          <p:nvPr/>
        </p:nvCxnSpPr>
        <p:spPr>
          <a:xfrm rot="5400000" flipH="1" flipV="1">
            <a:off x="2788734" y="1192613"/>
            <a:ext cx="554191" cy="3758013"/>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sp>
        <p:nvSpPr>
          <p:cNvPr id="15" name="TextBox 14">
            <a:extLst>
              <a:ext uri="{FF2B5EF4-FFF2-40B4-BE49-F238E27FC236}">
                <a16:creationId xmlns:a16="http://schemas.microsoft.com/office/drawing/2014/main" id="{D6E96714-2889-2595-70EE-AD0EE9836DC5}"/>
              </a:ext>
            </a:extLst>
          </p:cNvPr>
          <p:cNvSpPr txBox="1"/>
          <p:nvPr/>
        </p:nvSpPr>
        <p:spPr>
          <a:xfrm>
            <a:off x="8125334" y="1299122"/>
            <a:ext cx="2595600" cy="1152000"/>
          </a:xfrm>
          <a:prstGeom prst="roundRect">
            <a:avLst/>
          </a:prstGeom>
          <a:solidFill>
            <a:srgbClr val="FFDD71">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a:latin typeface="Calibri" panose="020F0502020204030204" pitchFamily="34" charset="0"/>
                <a:cs typeface="Calibri" panose="020F0502020204030204" pitchFamily="34" charset="0"/>
              </a:rPr>
              <a:t>Are they one of the following:</a:t>
            </a:r>
          </a:p>
          <a:p>
            <a:pPr marL="180023" indent="-180023">
              <a:buFont typeface="Arial" panose="020B0604020202020204" pitchFamily="34" charset="0"/>
              <a:buChar char="•"/>
            </a:pPr>
            <a:r>
              <a:rPr lang="en-GB" sz="1000">
                <a:latin typeface="Calibri" panose="020F0502020204030204" pitchFamily="34" charset="0"/>
                <a:cs typeface="Calibri" panose="020F0502020204030204" pitchFamily="34" charset="0"/>
              </a:rPr>
              <a:t>Pregnant?</a:t>
            </a:r>
          </a:p>
          <a:p>
            <a:pPr marL="180023" indent="-180023">
              <a:buFont typeface="Arial" panose="020B0604020202020204" pitchFamily="34" charset="0"/>
              <a:buChar char="•"/>
            </a:pPr>
            <a:r>
              <a:rPr lang="en-GB" sz="1000">
                <a:latin typeface="Calibri" panose="020F0502020204030204" pitchFamily="34" charset="0"/>
                <a:cs typeface="Calibri" panose="020F0502020204030204" pitchFamily="34" charset="0"/>
              </a:rPr>
              <a:t>Under 18?</a:t>
            </a:r>
          </a:p>
          <a:p>
            <a:pPr marL="180023" indent="-180023">
              <a:buFont typeface="Arial" panose="020B0604020202020204" pitchFamily="34" charset="0"/>
              <a:buChar char="•"/>
            </a:pPr>
            <a:r>
              <a:rPr lang="en-GB" sz="1000">
                <a:latin typeface="Calibri" panose="020F0502020204030204" pitchFamily="34" charset="0"/>
                <a:cs typeface="Calibri" panose="020F0502020204030204" pitchFamily="34" charset="0"/>
              </a:rPr>
              <a:t>Very elderly?</a:t>
            </a:r>
          </a:p>
          <a:p>
            <a:pPr marL="180023" indent="-180023">
              <a:buFont typeface="Arial" panose="020B0604020202020204" pitchFamily="34" charset="0"/>
              <a:buChar char="•"/>
            </a:pPr>
            <a:r>
              <a:rPr lang="en-GB" sz="1000">
                <a:latin typeface="Calibri" panose="020F0502020204030204" pitchFamily="34" charset="0"/>
                <a:cs typeface="Calibri" panose="020F0502020204030204" pitchFamily="34" charset="0"/>
              </a:rPr>
              <a:t>Very unwell (physical and/or mental)?</a:t>
            </a:r>
          </a:p>
          <a:p>
            <a:pPr marL="180023" indent="-180023">
              <a:buFont typeface="Arial" panose="020B0604020202020204" pitchFamily="34" charset="0"/>
              <a:buChar char="•"/>
            </a:pPr>
            <a:r>
              <a:rPr lang="en-GB" sz="1000">
                <a:latin typeface="Calibri" panose="020F0502020204030204" pitchFamily="34" charset="0"/>
                <a:cs typeface="Calibri" panose="020F0502020204030204" pitchFamily="34" charset="0"/>
              </a:rPr>
              <a:t>With a dependent child?</a:t>
            </a:r>
          </a:p>
        </p:txBody>
      </p:sp>
      <p:sp>
        <p:nvSpPr>
          <p:cNvPr id="18" name="TextBox 17">
            <a:extLst>
              <a:ext uri="{FF2B5EF4-FFF2-40B4-BE49-F238E27FC236}">
                <a16:creationId xmlns:a16="http://schemas.microsoft.com/office/drawing/2014/main" id="{88A8DEAD-6253-AA28-9E0C-1C2BDEB57CA6}"/>
              </a:ext>
            </a:extLst>
          </p:cNvPr>
          <p:cNvSpPr txBox="1"/>
          <p:nvPr/>
        </p:nvSpPr>
        <p:spPr>
          <a:xfrm>
            <a:off x="12461490" y="1483526"/>
            <a:ext cx="2052000" cy="783193"/>
          </a:xfrm>
          <a:prstGeom prst="roundRect">
            <a:avLst/>
          </a:prstGeom>
          <a:solidFill>
            <a:srgbClr val="FFDD71">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dirty="0">
                <a:latin typeface="Calibri" panose="020F0502020204030204" pitchFamily="34" charset="0"/>
                <a:cs typeface="Calibri" panose="020F0502020204030204" pitchFamily="34" charset="0"/>
              </a:rPr>
              <a:t>They may qualify as 'Priority need' under the 1996 Housing Act and be eligible for emergency housing.</a:t>
            </a:r>
          </a:p>
          <a:p>
            <a:r>
              <a:rPr lang="en-GB" sz="1000" dirty="0">
                <a:latin typeface="Calibri" panose="020F0502020204030204" pitchFamily="34" charset="0"/>
                <a:cs typeface="Calibri" panose="020F0502020204030204" pitchFamily="34" charset="0"/>
                <a:hlinkClick r:id="rId2"/>
              </a:rPr>
              <a:t>Shelter England Letter Template</a:t>
            </a:r>
            <a:endParaRPr lang="en-GB" sz="1000" dirty="0">
              <a:latin typeface="Calibri" panose="020F0502020204030204" pitchFamily="34" charset="0"/>
              <a:cs typeface="Calibri" panose="020F0502020204030204" pitchFamily="34" charset="0"/>
            </a:endParaRPr>
          </a:p>
        </p:txBody>
      </p:sp>
      <p:cxnSp>
        <p:nvCxnSpPr>
          <p:cNvPr id="19" name="Connector: Elbow 18">
            <a:extLst>
              <a:ext uri="{FF2B5EF4-FFF2-40B4-BE49-F238E27FC236}">
                <a16:creationId xmlns:a16="http://schemas.microsoft.com/office/drawing/2014/main" id="{BEB4292C-0F05-8975-CFC9-7D8A622EBBF6}"/>
              </a:ext>
            </a:extLst>
          </p:cNvPr>
          <p:cNvCxnSpPr>
            <a:cxnSpLocks/>
            <a:endCxn id="15" idx="1"/>
          </p:cNvCxnSpPr>
          <p:nvPr/>
        </p:nvCxnSpPr>
        <p:spPr>
          <a:xfrm flipV="1">
            <a:off x="7658340" y="1875122"/>
            <a:ext cx="466994" cy="1"/>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sp>
        <p:nvSpPr>
          <p:cNvPr id="22" name="TextBox 21">
            <a:extLst>
              <a:ext uri="{FF2B5EF4-FFF2-40B4-BE49-F238E27FC236}">
                <a16:creationId xmlns:a16="http://schemas.microsoft.com/office/drawing/2014/main" id="{23ACC0AF-461B-B389-8C2B-BD89A5755668}"/>
              </a:ext>
            </a:extLst>
          </p:cNvPr>
          <p:cNvSpPr txBox="1"/>
          <p:nvPr/>
        </p:nvSpPr>
        <p:spPr>
          <a:xfrm>
            <a:off x="11167109" y="1623122"/>
            <a:ext cx="828000" cy="504000"/>
          </a:xfrm>
          <a:prstGeom prst="diamond">
            <a:avLst/>
          </a:prstGeom>
          <a:solidFill>
            <a:schemeClr val="tx1">
              <a:lumMod val="50000"/>
              <a:lumOff val="50000"/>
            </a:schemeClr>
          </a:solidFill>
          <a:ln w="12700">
            <a:solidFill>
              <a:schemeClr val="tx1"/>
            </a:solidFill>
          </a:ln>
        </p:spPr>
        <p:txBody>
          <a:bodyPr wrap="square" rtlCol="0">
            <a:spAutoFit/>
          </a:bodyPr>
          <a:lstStyle/>
          <a:p>
            <a:pPr algn="ctr"/>
            <a:r>
              <a:rPr lang="en-GB" sz="1000" b="1">
                <a:solidFill>
                  <a:schemeClr val="bg1"/>
                </a:solidFill>
                <a:latin typeface="Calibri" panose="020F0502020204030204" pitchFamily="34" charset="0"/>
                <a:cs typeface="Calibri" panose="020F0502020204030204" pitchFamily="34" charset="0"/>
              </a:rPr>
              <a:t>Yes</a:t>
            </a:r>
          </a:p>
        </p:txBody>
      </p:sp>
      <p:sp>
        <p:nvSpPr>
          <p:cNvPr id="23" name="TextBox 22">
            <a:extLst>
              <a:ext uri="{FF2B5EF4-FFF2-40B4-BE49-F238E27FC236}">
                <a16:creationId xmlns:a16="http://schemas.microsoft.com/office/drawing/2014/main" id="{34E53D8E-7A05-7C7D-E4E8-59EEA30EE0DF}"/>
              </a:ext>
            </a:extLst>
          </p:cNvPr>
          <p:cNvSpPr txBox="1"/>
          <p:nvPr/>
        </p:nvSpPr>
        <p:spPr>
          <a:xfrm>
            <a:off x="9009134" y="2734017"/>
            <a:ext cx="828000" cy="504000"/>
          </a:xfrm>
          <a:prstGeom prst="diamond">
            <a:avLst/>
          </a:prstGeom>
          <a:solidFill>
            <a:schemeClr val="tx1">
              <a:lumMod val="50000"/>
              <a:lumOff val="50000"/>
            </a:schemeClr>
          </a:solidFill>
          <a:ln w="12700">
            <a:solidFill>
              <a:schemeClr val="tx1"/>
            </a:solidFill>
          </a:ln>
        </p:spPr>
        <p:txBody>
          <a:bodyPr wrap="square" rtlCol="0">
            <a:spAutoFit/>
          </a:bodyPr>
          <a:lstStyle/>
          <a:p>
            <a:pPr algn="ctr"/>
            <a:r>
              <a:rPr lang="en-GB" sz="1000" b="1">
                <a:solidFill>
                  <a:schemeClr val="bg1"/>
                </a:solidFill>
                <a:latin typeface="Calibri" panose="020F0502020204030204" pitchFamily="34" charset="0"/>
                <a:cs typeface="Calibri" panose="020F0502020204030204" pitchFamily="34" charset="0"/>
              </a:rPr>
              <a:t>No</a:t>
            </a:r>
          </a:p>
        </p:txBody>
      </p:sp>
      <p:cxnSp>
        <p:nvCxnSpPr>
          <p:cNvPr id="24" name="Connector: Elbow 23">
            <a:extLst>
              <a:ext uri="{FF2B5EF4-FFF2-40B4-BE49-F238E27FC236}">
                <a16:creationId xmlns:a16="http://schemas.microsoft.com/office/drawing/2014/main" id="{2676C597-5046-8ECF-320C-9F26B32A17D7}"/>
              </a:ext>
            </a:extLst>
          </p:cNvPr>
          <p:cNvCxnSpPr>
            <a:cxnSpLocks/>
            <a:stCxn id="15" idx="3"/>
            <a:endCxn id="22" idx="1"/>
          </p:cNvCxnSpPr>
          <p:nvPr/>
        </p:nvCxnSpPr>
        <p:spPr>
          <a:xfrm>
            <a:off x="10720934" y="1875122"/>
            <a:ext cx="446175" cy="0"/>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27" name="Connector: Elbow 26">
            <a:extLst>
              <a:ext uri="{FF2B5EF4-FFF2-40B4-BE49-F238E27FC236}">
                <a16:creationId xmlns:a16="http://schemas.microsoft.com/office/drawing/2014/main" id="{5AC19AF0-1008-219E-8F2C-1DC7D5288729}"/>
              </a:ext>
            </a:extLst>
          </p:cNvPr>
          <p:cNvCxnSpPr>
            <a:cxnSpLocks/>
            <a:stCxn id="22" idx="3"/>
            <a:endCxn id="18" idx="1"/>
          </p:cNvCxnSpPr>
          <p:nvPr/>
        </p:nvCxnSpPr>
        <p:spPr>
          <a:xfrm>
            <a:off x="11995109" y="1875122"/>
            <a:ext cx="466381" cy="1"/>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sp>
        <p:nvSpPr>
          <p:cNvPr id="37" name="TextBox 36">
            <a:extLst>
              <a:ext uri="{FF2B5EF4-FFF2-40B4-BE49-F238E27FC236}">
                <a16:creationId xmlns:a16="http://schemas.microsoft.com/office/drawing/2014/main" id="{C6DE9927-7A10-47E2-CDF5-095EC167BBBB}"/>
              </a:ext>
            </a:extLst>
          </p:cNvPr>
          <p:cNvSpPr txBox="1"/>
          <p:nvPr/>
        </p:nvSpPr>
        <p:spPr>
          <a:xfrm>
            <a:off x="12461490" y="2373771"/>
            <a:ext cx="2052000" cy="953453"/>
          </a:xfrm>
          <a:prstGeom prst="roundRect">
            <a:avLst/>
          </a:prstGeom>
          <a:solidFill>
            <a:srgbClr val="FFDD71">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err="1">
                <a:latin typeface="Calibri" panose="020F0502020204030204" pitchFamily="34" charset="0"/>
                <a:cs typeface="Calibri" panose="020F0502020204030204" pitchFamily="34" charset="0"/>
              </a:rPr>
              <a:t>Nightstop</a:t>
            </a:r>
            <a:r>
              <a:rPr lang="en-GB" sz="1000">
                <a:latin typeface="Calibri" panose="020F0502020204030204" pitchFamily="34" charset="0"/>
                <a:cs typeface="Calibri" panose="020F0502020204030204" pitchFamily="34" charset="0"/>
              </a:rPr>
              <a:t> provide emergency overnight accommodation for young people in the home of a trained volunteer</a:t>
            </a:r>
          </a:p>
          <a:p>
            <a:r>
              <a:rPr lang="en-GB" sz="1000" err="1">
                <a:latin typeface="Calibri" panose="020F0502020204030204" pitchFamily="34" charset="0"/>
                <a:cs typeface="Calibri" panose="020F0502020204030204" pitchFamily="34" charset="0"/>
                <a:hlinkClick r:id="rId3"/>
              </a:rPr>
              <a:t>Depaul</a:t>
            </a:r>
            <a:r>
              <a:rPr lang="en-GB" sz="1000">
                <a:latin typeface="Calibri" panose="020F0502020204030204" pitchFamily="34" charset="0"/>
                <a:cs typeface="Calibri" panose="020F0502020204030204" pitchFamily="34" charset="0"/>
                <a:hlinkClick r:id="rId3"/>
              </a:rPr>
              <a:t> </a:t>
            </a:r>
            <a:r>
              <a:rPr lang="en-GB" sz="1000" err="1">
                <a:latin typeface="Calibri" panose="020F0502020204030204" pitchFamily="34" charset="0"/>
                <a:cs typeface="Calibri" panose="020F0502020204030204" pitchFamily="34" charset="0"/>
                <a:hlinkClick r:id="rId3"/>
              </a:rPr>
              <a:t>Nightstop</a:t>
            </a:r>
            <a:r>
              <a:rPr lang="en-GB" sz="1000">
                <a:latin typeface="Calibri" panose="020F0502020204030204" pitchFamily="34" charset="0"/>
                <a:cs typeface="Calibri" panose="020F0502020204030204" pitchFamily="34" charset="0"/>
                <a:hlinkClick r:id="rId3"/>
              </a:rPr>
              <a:t> London</a:t>
            </a:r>
            <a:endParaRPr lang="en-GB" sz="1000">
              <a:latin typeface="Calibri" panose="020F0502020204030204" pitchFamily="34" charset="0"/>
              <a:cs typeface="Calibri" panose="020F0502020204030204" pitchFamily="34" charset="0"/>
            </a:endParaRPr>
          </a:p>
        </p:txBody>
      </p:sp>
      <p:sp>
        <p:nvSpPr>
          <p:cNvPr id="38" name="TextBox 37">
            <a:extLst>
              <a:ext uri="{FF2B5EF4-FFF2-40B4-BE49-F238E27FC236}">
                <a16:creationId xmlns:a16="http://schemas.microsoft.com/office/drawing/2014/main" id="{EC0A9FA6-7876-30AE-703F-371AF3D985CA}"/>
              </a:ext>
            </a:extLst>
          </p:cNvPr>
          <p:cNvSpPr txBox="1"/>
          <p:nvPr/>
        </p:nvSpPr>
        <p:spPr>
          <a:xfrm>
            <a:off x="7799758" y="3533741"/>
            <a:ext cx="3246752" cy="783193"/>
          </a:xfrm>
          <a:prstGeom prst="roundRect">
            <a:avLst/>
          </a:prstGeom>
          <a:solidFill>
            <a:srgbClr val="FFDD71">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a:latin typeface="Calibri" panose="020F0502020204030204" pitchFamily="34" charset="0"/>
                <a:cs typeface="Calibri" panose="020F0502020204030204" pitchFamily="34" charset="0"/>
              </a:rPr>
              <a:t>They should be provided with advice and assistance from the Local Authority, and a personal housing plan under Homelessness Prevention duties. They may be supported with a deposit (the deposit is not guaranteed).</a:t>
            </a:r>
          </a:p>
        </p:txBody>
      </p:sp>
      <p:cxnSp>
        <p:nvCxnSpPr>
          <p:cNvPr id="39" name="Connector: Elbow 38">
            <a:extLst>
              <a:ext uri="{FF2B5EF4-FFF2-40B4-BE49-F238E27FC236}">
                <a16:creationId xmlns:a16="http://schemas.microsoft.com/office/drawing/2014/main" id="{FABCFA73-14C5-4C88-0FC9-D64E0511FF79}"/>
              </a:ext>
            </a:extLst>
          </p:cNvPr>
          <p:cNvCxnSpPr>
            <a:cxnSpLocks/>
            <a:stCxn id="22" idx="2"/>
            <a:endCxn id="37" idx="1"/>
          </p:cNvCxnSpPr>
          <p:nvPr/>
        </p:nvCxnSpPr>
        <p:spPr>
          <a:xfrm rot="16200000" flipH="1">
            <a:off x="11659611" y="2048619"/>
            <a:ext cx="723376" cy="880381"/>
          </a:xfrm>
          <a:prstGeom prst="bentConnector2">
            <a:avLst/>
          </a:prstGeom>
          <a:ln w="12700">
            <a:tailEnd type="triangle"/>
          </a:ln>
        </p:spPr>
        <p:style>
          <a:lnRef idx="2">
            <a:schemeClr val="dk1"/>
          </a:lnRef>
          <a:fillRef idx="0">
            <a:schemeClr val="dk1"/>
          </a:fillRef>
          <a:effectRef idx="1">
            <a:schemeClr val="dk1"/>
          </a:effectRef>
          <a:fontRef idx="minor">
            <a:schemeClr val="tx1"/>
          </a:fontRef>
        </p:style>
      </p:cxnSp>
      <p:cxnSp>
        <p:nvCxnSpPr>
          <p:cNvPr id="42" name="Connector: Elbow 41">
            <a:extLst>
              <a:ext uri="{FF2B5EF4-FFF2-40B4-BE49-F238E27FC236}">
                <a16:creationId xmlns:a16="http://schemas.microsoft.com/office/drawing/2014/main" id="{12455C7B-755A-5C73-9528-734FE69272C1}"/>
              </a:ext>
            </a:extLst>
          </p:cNvPr>
          <p:cNvCxnSpPr>
            <a:cxnSpLocks/>
            <a:stCxn id="15" idx="2"/>
            <a:endCxn id="23" idx="0"/>
          </p:cNvCxnSpPr>
          <p:nvPr/>
        </p:nvCxnSpPr>
        <p:spPr>
          <a:xfrm rot="5400000">
            <a:off x="9288037" y="2598919"/>
            <a:ext cx="282895" cy="0"/>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45" name="Connector: Elbow 44">
            <a:extLst>
              <a:ext uri="{FF2B5EF4-FFF2-40B4-BE49-F238E27FC236}">
                <a16:creationId xmlns:a16="http://schemas.microsoft.com/office/drawing/2014/main" id="{F197DC48-5CEC-5C6D-364C-B7A085879CA8}"/>
              </a:ext>
            </a:extLst>
          </p:cNvPr>
          <p:cNvCxnSpPr>
            <a:cxnSpLocks/>
            <a:stCxn id="23" idx="2"/>
            <a:endCxn id="38" idx="0"/>
          </p:cNvCxnSpPr>
          <p:nvPr/>
        </p:nvCxnSpPr>
        <p:spPr>
          <a:xfrm rot="5400000">
            <a:off x="9281622" y="3392229"/>
            <a:ext cx="295724" cy="0"/>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sp>
        <p:nvSpPr>
          <p:cNvPr id="55" name="TextBox 54">
            <a:extLst>
              <a:ext uri="{FF2B5EF4-FFF2-40B4-BE49-F238E27FC236}">
                <a16:creationId xmlns:a16="http://schemas.microsoft.com/office/drawing/2014/main" id="{4129223A-F718-8E32-7DA5-4E79A10CE1AB}"/>
              </a:ext>
            </a:extLst>
          </p:cNvPr>
          <p:cNvSpPr txBox="1"/>
          <p:nvPr/>
        </p:nvSpPr>
        <p:spPr>
          <a:xfrm>
            <a:off x="3032836" y="3325490"/>
            <a:ext cx="3824001" cy="476726"/>
          </a:xfrm>
          <a:prstGeom prst="roundRect">
            <a:avLst/>
          </a:prstGeom>
          <a:solidFill>
            <a:srgbClr val="113F8A"/>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dirty="0">
                <a:solidFill>
                  <a:schemeClr val="bg1"/>
                </a:solidFill>
                <a:latin typeface="Calibri" panose="020F0502020204030204" pitchFamily="34" charset="0"/>
                <a:cs typeface="Calibri" panose="020F0502020204030204" pitchFamily="34" charset="0"/>
              </a:rPr>
              <a:t>Report their circumstances to </a:t>
            </a:r>
            <a:r>
              <a:rPr lang="en-GB" sz="1200" b="1" dirty="0" err="1">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Streetlink</a:t>
            </a:r>
            <a:r>
              <a:rPr lang="en-GB" sz="1200" b="1" dirty="0">
                <a:solidFill>
                  <a:schemeClr val="bg1"/>
                </a:solidFill>
                <a:latin typeface="Calibri" panose="020F0502020204030204" pitchFamily="34" charset="0"/>
                <a:cs typeface="Calibri" panose="020F0502020204030204" pitchFamily="34" charset="0"/>
              </a:rPr>
              <a:t>.</a:t>
            </a:r>
          </a:p>
          <a:p>
            <a:r>
              <a:rPr lang="en-GB" sz="1000" dirty="0">
                <a:solidFill>
                  <a:schemeClr val="bg1"/>
                </a:solidFill>
                <a:latin typeface="Calibri" panose="020F0502020204030204" pitchFamily="34" charset="0"/>
                <a:cs typeface="Calibri" panose="020F0502020204030204" pitchFamily="34" charset="0"/>
              </a:rPr>
              <a:t>Contact the rough sleeping outreach team on </a:t>
            </a:r>
            <a:r>
              <a:rPr lang="en-GB" sz="1000" u="sng" dirty="0">
                <a:solidFill>
                  <a:schemeClr val="bg1"/>
                </a:solidFill>
                <a:latin typeface="Calibri" panose="020F0502020204030204" pitchFamily="34" charset="0"/>
                <a:cs typeface="Calibri" panose="020F0502020204030204" pitchFamily="34" charset="0"/>
              </a:rPr>
              <a:t>0300 500 0914</a:t>
            </a:r>
          </a:p>
        </p:txBody>
      </p:sp>
      <p:cxnSp>
        <p:nvCxnSpPr>
          <p:cNvPr id="56" name="Connector: Elbow 55">
            <a:extLst>
              <a:ext uri="{FF2B5EF4-FFF2-40B4-BE49-F238E27FC236}">
                <a16:creationId xmlns:a16="http://schemas.microsoft.com/office/drawing/2014/main" id="{7B371213-7DC4-5534-3D67-F770ACA9FFDE}"/>
              </a:ext>
            </a:extLst>
          </p:cNvPr>
          <p:cNvCxnSpPr>
            <a:cxnSpLocks/>
            <a:stCxn id="7" idx="3"/>
            <a:endCxn id="55" idx="1"/>
          </p:cNvCxnSpPr>
          <p:nvPr/>
        </p:nvCxnSpPr>
        <p:spPr>
          <a:xfrm flipV="1">
            <a:off x="1780823" y="3563853"/>
            <a:ext cx="1252013" cy="252861"/>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sp>
        <p:nvSpPr>
          <p:cNvPr id="59" name="TextBox 58">
            <a:extLst>
              <a:ext uri="{FF2B5EF4-FFF2-40B4-BE49-F238E27FC236}">
                <a16:creationId xmlns:a16="http://schemas.microsoft.com/office/drawing/2014/main" id="{61DFB3EF-98BE-2455-6F09-B015AD1D78A9}"/>
              </a:ext>
            </a:extLst>
          </p:cNvPr>
          <p:cNvSpPr txBox="1"/>
          <p:nvPr/>
        </p:nvSpPr>
        <p:spPr>
          <a:xfrm>
            <a:off x="3513800" y="4304237"/>
            <a:ext cx="2862072" cy="306467"/>
          </a:xfrm>
          <a:prstGeom prst="roundRect">
            <a:avLst/>
          </a:prstGeom>
          <a:solidFill>
            <a:srgbClr val="AF2468">
              <a:alpha val="8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a:solidFill>
                  <a:schemeClr val="bg1"/>
                </a:solidFill>
                <a:latin typeface="Calibri" panose="020F0502020204030204" pitchFamily="34" charset="0"/>
                <a:cs typeface="Calibri" panose="020F0502020204030204" pitchFamily="34" charset="0"/>
              </a:rPr>
              <a:t>Explore alternative housing options.</a:t>
            </a:r>
          </a:p>
        </p:txBody>
      </p:sp>
      <p:cxnSp>
        <p:nvCxnSpPr>
          <p:cNvPr id="60" name="Connector: Elbow 59">
            <a:extLst>
              <a:ext uri="{FF2B5EF4-FFF2-40B4-BE49-F238E27FC236}">
                <a16:creationId xmlns:a16="http://schemas.microsoft.com/office/drawing/2014/main" id="{05C277FE-F76D-B622-5AB9-952F879DAE68}"/>
              </a:ext>
            </a:extLst>
          </p:cNvPr>
          <p:cNvCxnSpPr>
            <a:cxnSpLocks/>
            <a:stCxn id="7" idx="2"/>
            <a:endCxn id="59" idx="1"/>
          </p:cNvCxnSpPr>
          <p:nvPr/>
        </p:nvCxnSpPr>
        <p:spPr>
          <a:xfrm rot="16200000" flipH="1">
            <a:off x="2263933" y="3207603"/>
            <a:ext cx="172757" cy="2326977"/>
          </a:xfrm>
          <a:prstGeom prst="bentConnector2">
            <a:avLst/>
          </a:prstGeom>
          <a:ln w="12700">
            <a:tailEnd type="triangle"/>
          </a:ln>
        </p:spPr>
        <p:style>
          <a:lnRef idx="2">
            <a:schemeClr val="dk1"/>
          </a:lnRef>
          <a:fillRef idx="0">
            <a:schemeClr val="dk1"/>
          </a:fillRef>
          <a:effectRef idx="1">
            <a:schemeClr val="dk1"/>
          </a:effectRef>
          <a:fontRef idx="minor">
            <a:schemeClr val="tx1"/>
          </a:fontRef>
        </p:style>
      </p:cxnSp>
      <p:cxnSp>
        <p:nvCxnSpPr>
          <p:cNvPr id="66" name="Connector: Elbow 65">
            <a:extLst>
              <a:ext uri="{FF2B5EF4-FFF2-40B4-BE49-F238E27FC236}">
                <a16:creationId xmlns:a16="http://schemas.microsoft.com/office/drawing/2014/main" id="{C86BE26B-4DAF-0ED1-7E29-CE5869689B5C}"/>
              </a:ext>
            </a:extLst>
          </p:cNvPr>
          <p:cNvCxnSpPr>
            <a:cxnSpLocks/>
            <a:stCxn id="38" idx="1"/>
            <a:endCxn id="59" idx="0"/>
          </p:cNvCxnSpPr>
          <p:nvPr/>
        </p:nvCxnSpPr>
        <p:spPr>
          <a:xfrm rot="10800000" flipV="1">
            <a:off x="4944836" y="3925337"/>
            <a:ext cx="2854922" cy="378899"/>
          </a:xfrm>
          <a:prstGeom prst="bentConnector2">
            <a:avLst/>
          </a:prstGeom>
          <a:ln w="12700">
            <a:tailEnd type="triangle"/>
          </a:ln>
        </p:spPr>
        <p:style>
          <a:lnRef idx="2">
            <a:schemeClr val="dk1"/>
          </a:lnRef>
          <a:fillRef idx="0">
            <a:schemeClr val="dk1"/>
          </a:fillRef>
          <a:effectRef idx="1">
            <a:schemeClr val="dk1"/>
          </a:effectRef>
          <a:fontRef idx="minor">
            <a:schemeClr val="tx1"/>
          </a:fontRef>
        </p:style>
      </p:cxnSp>
      <p:cxnSp>
        <p:nvCxnSpPr>
          <p:cNvPr id="76" name="Connector: Elbow 75">
            <a:extLst>
              <a:ext uri="{FF2B5EF4-FFF2-40B4-BE49-F238E27FC236}">
                <a16:creationId xmlns:a16="http://schemas.microsoft.com/office/drawing/2014/main" id="{B9080A87-E340-9B6A-474E-17D7FC9E1A0D}"/>
              </a:ext>
            </a:extLst>
          </p:cNvPr>
          <p:cNvCxnSpPr>
            <a:cxnSpLocks/>
            <a:stCxn id="59" idx="3"/>
            <a:endCxn id="70" idx="1"/>
          </p:cNvCxnSpPr>
          <p:nvPr/>
        </p:nvCxnSpPr>
        <p:spPr>
          <a:xfrm>
            <a:off x="6375872" y="4457471"/>
            <a:ext cx="5119868" cy="123"/>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sp>
        <p:nvSpPr>
          <p:cNvPr id="87" name="TextBox 86">
            <a:extLst>
              <a:ext uri="{FF2B5EF4-FFF2-40B4-BE49-F238E27FC236}">
                <a16:creationId xmlns:a16="http://schemas.microsoft.com/office/drawing/2014/main" id="{31B4BB57-C1CA-9891-CE96-F46D71270D2E}"/>
              </a:ext>
            </a:extLst>
          </p:cNvPr>
          <p:cNvSpPr txBox="1"/>
          <p:nvPr/>
        </p:nvSpPr>
        <p:spPr>
          <a:xfrm>
            <a:off x="815487" y="5160249"/>
            <a:ext cx="3391146" cy="306467"/>
          </a:xfrm>
          <a:prstGeom prst="roundRect">
            <a:avLst/>
          </a:prstGeom>
          <a:solidFill>
            <a:srgbClr val="F25417">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a:solidFill>
                  <a:schemeClr val="tx1"/>
                </a:solidFill>
                <a:latin typeface="Calibri" panose="020F0502020204030204" pitchFamily="34" charset="0"/>
                <a:cs typeface="Calibri" panose="020F0502020204030204" pitchFamily="34" charset="0"/>
              </a:rPr>
              <a:t>Short term hosting</a:t>
            </a:r>
          </a:p>
        </p:txBody>
      </p:sp>
      <p:sp>
        <p:nvSpPr>
          <p:cNvPr id="88" name="TextBox 87">
            <a:extLst>
              <a:ext uri="{FF2B5EF4-FFF2-40B4-BE49-F238E27FC236}">
                <a16:creationId xmlns:a16="http://schemas.microsoft.com/office/drawing/2014/main" id="{84D8A02D-6D48-2C8B-9654-85CF2C10B113}"/>
              </a:ext>
            </a:extLst>
          </p:cNvPr>
          <p:cNvSpPr txBox="1"/>
          <p:nvPr/>
        </p:nvSpPr>
        <p:spPr>
          <a:xfrm>
            <a:off x="815487" y="7166404"/>
            <a:ext cx="3391152" cy="1015663"/>
          </a:xfrm>
          <a:prstGeom prst="rect">
            <a:avLst/>
          </a:prstGeom>
          <a:solidFill>
            <a:srgbClr val="F25417">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a:solidFill>
                  <a:schemeClr val="tx1"/>
                </a:solidFill>
                <a:latin typeface="Calibri" panose="020F0502020204030204" pitchFamily="34" charset="0"/>
                <a:cs typeface="Calibri" panose="020F0502020204030204" pitchFamily="34" charset="0"/>
              </a:rPr>
              <a:t>Hosting with Refugees at Home</a:t>
            </a:r>
          </a:p>
          <a:p>
            <a:r>
              <a:rPr lang="en-GB" sz="1000">
                <a:solidFill>
                  <a:schemeClr val="tx1"/>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Refugees at Home – I need a room</a:t>
            </a:r>
            <a:endParaRPr lang="en-GB" sz="1000">
              <a:solidFill>
                <a:schemeClr val="tx1"/>
              </a:solidFill>
              <a:latin typeface="Calibri" panose="020F0502020204030204" pitchFamily="34" charset="0"/>
              <a:cs typeface="Calibri" panose="020F0502020204030204" pitchFamily="34" charset="0"/>
            </a:endParaRPr>
          </a:p>
          <a:p>
            <a:r>
              <a:rPr lang="en-GB" sz="1000">
                <a:solidFill>
                  <a:schemeClr val="tx1"/>
                </a:solidFill>
                <a:latin typeface="Calibri" panose="020F0502020204030204" pitchFamily="34" charset="0"/>
                <a:cs typeface="Calibri" panose="020F0502020204030204" pitchFamily="34" charset="0"/>
              </a:rPr>
              <a:t>Accept-self referrals. The individual should usually speak some English, must be Covid vaccinated and have a reference which can be a GP/ESOL teacher/church leader/hotel manager. Hosting up to 3 months, agreed on a monthly basis.</a:t>
            </a:r>
          </a:p>
        </p:txBody>
      </p:sp>
      <p:sp>
        <p:nvSpPr>
          <p:cNvPr id="89" name="TextBox 88">
            <a:extLst>
              <a:ext uri="{FF2B5EF4-FFF2-40B4-BE49-F238E27FC236}">
                <a16:creationId xmlns:a16="http://schemas.microsoft.com/office/drawing/2014/main" id="{974A9EE5-83C5-95E7-C71E-CA941D12BC25}"/>
              </a:ext>
            </a:extLst>
          </p:cNvPr>
          <p:cNvSpPr txBox="1"/>
          <p:nvPr/>
        </p:nvSpPr>
        <p:spPr>
          <a:xfrm>
            <a:off x="815487" y="9533004"/>
            <a:ext cx="3391152" cy="553998"/>
          </a:xfrm>
          <a:prstGeom prst="rect">
            <a:avLst/>
          </a:prstGeom>
          <a:solidFill>
            <a:srgbClr val="F25417">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a:solidFill>
                  <a:schemeClr val="tx1"/>
                </a:solidFill>
                <a:latin typeface="Calibri" panose="020F0502020204030204" pitchFamily="34" charset="0"/>
                <a:cs typeface="Calibri" panose="020F0502020204030204" pitchFamily="34" charset="0"/>
              </a:rPr>
              <a:t>Hosting with Hope at Home</a:t>
            </a:r>
          </a:p>
          <a:p>
            <a:r>
              <a:rPr lang="en-GB" sz="1000">
                <a:solidFill>
                  <a:schemeClr val="tx1"/>
                </a:solidFill>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Hope at Home – guidance for referrals</a:t>
            </a:r>
            <a:endParaRPr lang="en-GB" sz="1000">
              <a:solidFill>
                <a:schemeClr val="tx1"/>
              </a:solidFill>
              <a:latin typeface="Calibri" panose="020F0502020204030204" pitchFamily="34" charset="0"/>
              <a:cs typeface="Calibri" panose="020F0502020204030204" pitchFamily="34" charset="0"/>
            </a:endParaRPr>
          </a:p>
          <a:p>
            <a:r>
              <a:rPr lang="en-GB" sz="1000">
                <a:solidFill>
                  <a:schemeClr val="tx1"/>
                </a:solidFill>
                <a:latin typeface="Calibri" panose="020F0502020204030204" pitchFamily="34" charset="0"/>
                <a:cs typeface="Calibri" panose="020F0502020204030204" pitchFamily="34" charset="0"/>
              </a:rPr>
              <a:t>Hosting scheme particularly for survivors of modern slavery.</a:t>
            </a:r>
          </a:p>
        </p:txBody>
      </p:sp>
      <p:sp>
        <p:nvSpPr>
          <p:cNvPr id="90" name="TextBox 89">
            <a:extLst>
              <a:ext uri="{FF2B5EF4-FFF2-40B4-BE49-F238E27FC236}">
                <a16:creationId xmlns:a16="http://schemas.microsoft.com/office/drawing/2014/main" id="{6AFB3457-228F-6E27-BE04-5E53CFA90261}"/>
              </a:ext>
            </a:extLst>
          </p:cNvPr>
          <p:cNvSpPr txBox="1"/>
          <p:nvPr/>
        </p:nvSpPr>
        <p:spPr>
          <a:xfrm>
            <a:off x="815487" y="5829217"/>
            <a:ext cx="3391146" cy="861774"/>
          </a:xfrm>
          <a:prstGeom prst="rect">
            <a:avLst/>
          </a:prstGeom>
          <a:solidFill>
            <a:srgbClr val="F25417">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a:solidFill>
                  <a:schemeClr val="tx1"/>
                </a:solidFill>
                <a:latin typeface="Calibri" panose="020F0502020204030204" pitchFamily="34" charset="0"/>
                <a:cs typeface="Calibri" panose="020F0502020204030204" pitchFamily="34" charset="0"/>
              </a:rPr>
              <a:t>Hosting with Housing Justice</a:t>
            </a:r>
          </a:p>
          <a:p>
            <a:r>
              <a:rPr lang="en-GB" sz="1000">
                <a:solidFill>
                  <a:schemeClr val="tx1"/>
                </a:solidFill>
                <a:latin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Housing Justice - hosting project</a:t>
            </a:r>
            <a:endParaRPr lang="en-GB" sz="1000">
              <a:solidFill>
                <a:schemeClr val="tx1"/>
              </a:solidFill>
              <a:latin typeface="Calibri" panose="020F0502020204030204" pitchFamily="34" charset="0"/>
              <a:cs typeface="Calibri" panose="020F0502020204030204" pitchFamily="34" charset="0"/>
            </a:endParaRPr>
          </a:p>
          <a:p>
            <a:r>
              <a:rPr lang="en-GB" sz="1000">
                <a:solidFill>
                  <a:schemeClr val="tx1"/>
                </a:solidFill>
                <a:latin typeface="Calibri" panose="020F0502020204030204" pitchFamily="34" charset="0"/>
                <a:cs typeface="Calibri" panose="020F0502020204030204" pitchFamily="34" charset="0"/>
              </a:rPr>
              <a:t>Do not accept self-referrals. The individual must already be supported by a caseworker. Referrals through a local homeless day centre. Hosting for up to 12 months. </a:t>
            </a:r>
          </a:p>
        </p:txBody>
      </p:sp>
      <p:sp>
        <p:nvSpPr>
          <p:cNvPr id="91" name="TextBox 90">
            <a:extLst>
              <a:ext uri="{FF2B5EF4-FFF2-40B4-BE49-F238E27FC236}">
                <a16:creationId xmlns:a16="http://schemas.microsoft.com/office/drawing/2014/main" id="{5D7B4720-7B28-B122-5212-A9C6B6F2A5F9}"/>
              </a:ext>
            </a:extLst>
          </p:cNvPr>
          <p:cNvSpPr txBox="1"/>
          <p:nvPr/>
        </p:nvSpPr>
        <p:spPr>
          <a:xfrm>
            <a:off x="815487" y="8657480"/>
            <a:ext cx="3391147" cy="400110"/>
          </a:xfrm>
          <a:prstGeom prst="rect">
            <a:avLst/>
          </a:prstGeom>
          <a:solidFill>
            <a:srgbClr val="F25417">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a:solidFill>
                  <a:schemeClr val="tx1"/>
                </a:solidFill>
                <a:latin typeface="Calibri" panose="020F0502020204030204" pitchFamily="34" charset="0"/>
                <a:cs typeface="Calibri" panose="020F0502020204030204" pitchFamily="34" charset="0"/>
              </a:rPr>
              <a:t>Hosting with Room for Refugees</a:t>
            </a:r>
          </a:p>
          <a:p>
            <a:r>
              <a:rPr lang="en-GB" sz="1000">
                <a:solidFill>
                  <a:schemeClr val="tx1"/>
                </a:solidFill>
                <a:latin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Room for Refugees - contact</a:t>
            </a:r>
            <a:endParaRPr lang="en-GB" sz="1000">
              <a:solidFill>
                <a:schemeClr val="tx1"/>
              </a:solidFill>
              <a:latin typeface="Calibri" panose="020F0502020204030204" pitchFamily="34" charset="0"/>
              <a:cs typeface="Calibri" panose="020F0502020204030204" pitchFamily="34" charset="0"/>
            </a:endParaRPr>
          </a:p>
        </p:txBody>
      </p:sp>
      <p:sp>
        <p:nvSpPr>
          <p:cNvPr id="94" name="TextBox 93">
            <a:extLst>
              <a:ext uri="{FF2B5EF4-FFF2-40B4-BE49-F238E27FC236}">
                <a16:creationId xmlns:a16="http://schemas.microsoft.com/office/drawing/2014/main" id="{6BEC777F-2A94-D0D7-C4C8-27CD65293D57}"/>
              </a:ext>
            </a:extLst>
          </p:cNvPr>
          <p:cNvSpPr txBox="1"/>
          <p:nvPr/>
        </p:nvSpPr>
        <p:spPr>
          <a:xfrm>
            <a:off x="4797016" y="5160249"/>
            <a:ext cx="3058394" cy="306467"/>
          </a:xfrm>
          <a:prstGeom prst="roundRect">
            <a:avLst/>
          </a:prstGeom>
          <a:solidFill>
            <a:srgbClr val="AF2468">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dirty="0">
                <a:solidFill>
                  <a:schemeClr val="tx1"/>
                </a:solidFill>
                <a:latin typeface="Calibri" panose="020F0502020204030204" pitchFamily="34" charset="0"/>
                <a:cs typeface="Calibri" panose="020F0502020204030204" pitchFamily="34" charset="0"/>
              </a:rPr>
              <a:t>Direct access to supported accommodation</a:t>
            </a:r>
          </a:p>
        </p:txBody>
      </p:sp>
      <p:sp>
        <p:nvSpPr>
          <p:cNvPr id="95" name="TextBox 94">
            <a:extLst>
              <a:ext uri="{FF2B5EF4-FFF2-40B4-BE49-F238E27FC236}">
                <a16:creationId xmlns:a16="http://schemas.microsoft.com/office/drawing/2014/main" id="{78D15097-10FF-9BBE-E0A4-42C95D033558}"/>
              </a:ext>
            </a:extLst>
          </p:cNvPr>
          <p:cNvSpPr txBox="1"/>
          <p:nvPr/>
        </p:nvSpPr>
        <p:spPr>
          <a:xfrm>
            <a:off x="4797016" y="5829217"/>
            <a:ext cx="3058393" cy="246221"/>
          </a:xfrm>
          <a:prstGeom prst="rect">
            <a:avLst/>
          </a:prstGeom>
          <a:solidFill>
            <a:srgbClr val="AF2468">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a:solidFill>
                  <a:schemeClr val="tx1"/>
                </a:solidFill>
                <a:latin typeface="Calibri" panose="020F0502020204030204" pitchFamily="34" charset="0"/>
                <a:cs typeface="Calibri" panose="020F0502020204030204" pitchFamily="34" charset="0"/>
              </a:rPr>
              <a:t>Drug &amp; Alcohol supported housing</a:t>
            </a:r>
          </a:p>
        </p:txBody>
      </p:sp>
      <p:sp>
        <p:nvSpPr>
          <p:cNvPr id="96" name="TextBox 95">
            <a:extLst>
              <a:ext uri="{FF2B5EF4-FFF2-40B4-BE49-F238E27FC236}">
                <a16:creationId xmlns:a16="http://schemas.microsoft.com/office/drawing/2014/main" id="{5B7B4717-626D-7188-8C06-168C53B70509}"/>
              </a:ext>
            </a:extLst>
          </p:cNvPr>
          <p:cNvSpPr txBox="1"/>
          <p:nvPr/>
        </p:nvSpPr>
        <p:spPr>
          <a:xfrm>
            <a:off x="4797016" y="6325964"/>
            <a:ext cx="3058393" cy="400110"/>
          </a:xfrm>
          <a:prstGeom prst="rect">
            <a:avLst/>
          </a:prstGeom>
          <a:solidFill>
            <a:srgbClr val="AF2468">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dirty="0">
                <a:solidFill>
                  <a:schemeClr val="tx1"/>
                </a:solidFill>
                <a:latin typeface="Calibri" panose="020F0502020204030204" pitchFamily="34" charset="0"/>
                <a:cs typeface="Calibri" panose="020F0502020204030204" pitchFamily="34" charset="0"/>
              </a:rPr>
              <a:t>YMCA Young Person’s accommodation</a:t>
            </a:r>
          </a:p>
          <a:p>
            <a:r>
              <a:rPr lang="en-GB" sz="1000" dirty="0">
                <a:solidFill>
                  <a:schemeClr val="tx1"/>
                </a:solidFill>
                <a:latin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https://www.ymca.org.uk/</a:t>
            </a:r>
            <a:r>
              <a:rPr lang="en-GB" sz="1000" dirty="0">
                <a:solidFill>
                  <a:schemeClr val="tx1"/>
                </a:solidFill>
                <a:latin typeface="Calibri" panose="020F0502020204030204" pitchFamily="34" charset="0"/>
                <a:cs typeface="Calibri" panose="020F0502020204030204" pitchFamily="34" charset="0"/>
              </a:rPr>
              <a:t> </a:t>
            </a:r>
          </a:p>
        </p:txBody>
      </p:sp>
      <p:sp>
        <p:nvSpPr>
          <p:cNvPr id="97" name="TextBox 96">
            <a:extLst>
              <a:ext uri="{FF2B5EF4-FFF2-40B4-BE49-F238E27FC236}">
                <a16:creationId xmlns:a16="http://schemas.microsoft.com/office/drawing/2014/main" id="{1283BDCE-58C5-F6ED-E328-65FD9A4A377E}"/>
              </a:ext>
            </a:extLst>
          </p:cNvPr>
          <p:cNvSpPr txBox="1"/>
          <p:nvPr/>
        </p:nvSpPr>
        <p:spPr>
          <a:xfrm>
            <a:off x="4797016" y="6937280"/>
            <a:ext cx="3058393" cy="400110"/>
          </a:xfrm>
          <a:prstGeom prst="rect">
            <a:avLst/>
          </a:prstGeom>
          <a:solidFill>
            <a:srgbClr val="AF2468">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a:solidFill>
                  <a:schemeClr val="tx1"/>
                </a:solidFill>
                <a:latin typeface="Calibri" panose="020F0502020204030204" pitchFamily="34" charset="0"/>
                <a:cs typeface="Calibri" panose="020F0502020204030204" pitchFamily="34" charset="0"/>
              </a:rPr>
              <a:t>Sheltered accommodation for over 55s</a:t>
            </a:r>
          </a:p>
          <a:p>
            <a:r>
              <a:rPr lang="en-GB" sz="1000">
                <a:solidFill>
                  <a:schemeClr val="tx1"/>
                </a:solidFill>
                <a:latin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Age UK – sheltered housing</a:t>
            </a:r>
            <a:endParaRPr lang="en-GB" sz="1000">
              <a:solidFill>
                <a:schemeClr val="tx1"/>
              </a:solidFill>
              <a:latin typeface="Calibri" panose="020F0502020204030204" pitchFamily="34" charset="0"/>
              <a:cs typeface="Calibri" panose="020F0502020204030204" pitchFamily="34" charset="0"/>
            </a:endParaRPr>
          </a:p>
        </p:txBody>
      </p:sp>
      <p:cxnSp>
        <p:nvCxnSpPr>
          <p:cNvPr id="98" name="Connector: Elbow 97">
            <a:extLst>
              <a:ext uri="{FF2B5EF4-FFF2-40B4-BE49-F238E27FC236}">
                <a16:creationId xmlns:a16="http://schemas.microsoft.com/office/drawing/2014/main" id="{B8B10799-EE7F-C9E4-1E0D-5B41592FE65B}"/>
              </a:ext>
            </a:extLst>
          </p:cNvPr>
          <p:cNvCxnSpPr>
            <a:cxnSpLocks/>
            <a:stCxn id="59" idx="2"/>
            <a:endCxn id="87" idx="0"/>
          </p:cNvCxnSpPr>
          <p:nvPr/>
        </p:nvCxnSpPr>
        <p:spPr>
          <a:xfrm rot="5400000">
            <a:off x="3453176" y="3668588"/>
            <a:ext cx="549545" cy="2433776"/>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101" name="Connector: Elbow 100">
            <a:extLst>
              <a:ext uri="{FF2B5EF4-FFF2-40B4-BE49-F238E27FC236}">
                <a16:creationId xmlns:a16="http://schemas.microsoft.com/office/drawing/2014/main" id="{CA0755C9-9374-E401-34CE-668B7B25064C}"/>
              </a:ext>
            </a:extLst>
          </p:cNvPr>
          <p:cNvCxnSpPr>
            <a:cxnSpLocks/>
            <a:stCxn id="59" idx="2"/>
            <a:endCxn id="94" idx="0"/>
          </p:cNvCxnSpPr>
          <p:nvPr/>
        </p:nvCxnSpPr>
        <p:spPr>
          <a:xfrm rot="16200000" flipH="1">
            <a:off x="5360752" y="4194787"/>
            <a:ext cx="549545" cy="1381377"/>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sp>
        <p:nvSpPr>
          <p:cNvPr id="104" name="TextBox 103">
            <a:extLst>
              <a:ext uri="{FF2B5EF4-FFF2-40B4-BE49-F238E27FC236}">
                <a16:creationId xmlns:a16="http://schemas.microsoft.com/office/drawing/2014/main" id="{A18779A9-120E-3560-9C42-BF3CB943A7C9}"/>
              </a:ext>
            </a:extLst>
          </p:cNvPr>
          <p:cNvSpPr txBox="1"/>
          <p:nvPr/>
        </p:nvSpPr>
        <p:spPr>
          <a:xfrm>
            <a:off x="8182596" y="5160249"/>
            <a:ext cx="2777074" cy="306467"/>
          </a:xfrm>
          <a:prstGeom prst="roundRect">
            <a:avLst/>
          </a:prstGeom>
          <a:solidFill>
            <a:srgbClr val="2D6E9A">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a:solidFill>
                  <a:schemeClr val="tx1"/>
                </a:solidFill>
                <a:latin typeface="Calibri" panose="020F0502020204030204" pitchFamily="34" charset="0"/>
                <a:cs typeface="Calibri" panose="020F0502020204030204" pitchFamily="34" charset="0"/>
              </a:rPr>
              <a:t>Private Rented Sector (PRS)</a:t>
            </a:r>
          </a:p>
        </p:txBody>
      </p:sp>
      <p:sp>
        <p:nvSpPr>
          <p:cNvPr id="105" name="TextBox 104">
            <a:extLst>
              <a:ext uri="{FF2B5EF4-FFF2-40B4-BE49-F238E27FC236}">
                <a16:creationId xmlns:a16="http://schemas.microsoft.com/office/drawing/2014/main" id="{E8D6D132-A1E2-BB54-95B3-C789E9784AA9}"/>
              </a:ext>
            </a:extLst>
          </p:cNvPr>
          <p:cNvSpPr txBox="1"/>
          <p:nvPr/>
        </p:nvSpPr>
        <p:spPr>
          <a:xfrm>
            <a:off x="11586390" y="5842468"/>
            <a:ext cx="2668839" cy="715089"/>
          </a:xfrm>
          <a:prstGeom prst="roundRect">
            <a:avLst/>
          </a:prstGeom>
          <a:solidFill>
            <a:srgbClr val="113F8A">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a:solidFill>
                  <a:schemeClr val="tx1"/>
                </a:solidFill>
                <a:latin typeface="Calibri" panose="020F0502020204030204" pitchFamily="34" charset="0"/>
                <a:cs typeface="Calibri" panose="020F0502020204030204" pitchFamily="34" charset="0"/>
              </a:rPr>
              <a:t>Possible sources of funding towards initial housing costs/property set up costs</a:t>
            </a:r>
          </a:p>
        </p:txBody>
      </p:sp>
      <p:sp>
        <p:nvSpPr>
          <p:cNvPr id="106" name="TextBox 105">
            <a:extLst>
              <a:ext uri="{FF2B5EF4-FFF2-40B4-BE49-F238E27FC236}">
                <a16:creationId xmlns:a16="http://schemas.microsoft.com/office/drawing/2014/main" id="{FE53BD87-22A6-152D-0236-A30563A2BC90}"/>
              </a:ext>
            </a:extLst>
          </p:cNvPr>
          <p:cNvSpPr txBox="1"/>
          <p:nvPr/>
        </p:nvSpPr>
        <p:spPr>
          <a:xfrm>
            <a:off x="8182596" y="5828565"/>
            <a:ext cx="2777074" cy="400110"/>
          </a:xfrm>
          <a:prstGeom prst="rect">
            <a:avLst/>
          </a:prstGeom>
          <a:solidFill>
            <a:srgbClr val="2D6E9A">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dirty="0">
                <a:solidFill>
                  <a:schemeClr val="tx1"/>
                </a:solidFill>
                <a:latin typeface="Calibri" panose="020F0502020204030204" pitchFamily="34" charset="0"/>
                <a:cs typeface="Calibri" panose="020F0502020204030204" pitchFamily="34" charset="0"/>
              </a:rPr>
              <a:t>Refugee Council Rental Support</a:t>
            </a:r>
          </a:p>
          <a:p>
            <a:r>
              <a:rPr lang="en-GB" sz="1000" dirty="0">
                <a:solidFill>
                  <a:schemeClr val="tx1"/>
                </a:solidFill>
                <a:latin typeface="Calibri" panose="020F0502020204030204" pitchFamily="34" charset="0"/>
                <a:cs typeface="Calibri" panose="020F0502020204030204" pitchFamily="34" charset="0"/>
                <a:hlinkClick r:id="rId11">
                  <a:extLst>
                    <a:ext uri="{A12FA001-AC4F-418D-AE19-62706E023703}">
                      <ahyp:hlinkClr xmlns:ahyp="http://schemas.microsoft.com/office/drawing/2018/hyperlinkcolor" val="tx"/>
                    </a:ext>
                  </a:extLst>
                </a:hlinkClick>
              </a:rPr>
              <a:t>Refugee Council – private rented scheme</a:t>
            </a:r>
            <a:endParaRPr lang="en-GB" sz="1000" dirty="0">
              <a:solidFill>
                <a:schemeClr val="tx1"/>
              </a:solidFill>
              <a:latin typeface="Calibri" panose="020F0502020204030204" pitchFamily="34" charset="0"/>
              <a:cs typeface="Calibri" panose="020F0502020204030204" pitchFamily="34" charset="0"/>
            </a:endParaRPr>
          </a:p>
        </p:txBody>
      </p:sp>
      <p:sp>
        <p:nvSpPr>
          <p:cNvPr id="107" name="TextBox 106">
            <a:extLst>
              <a:ext uri="{FF2B5EF4-FFF2-40B4-BE49-F238E27FC236}">
                <a16:creationId xmlns:a16="http://schemas.microsoft.com/office/drawing/2014/main" id="{ED860809-382E-AE95-721B-4B93A343E548}"/>
              </a:ext>
            </a:extLst>
          </p:cNvPr>
          <p:cNvSpPr txBox="1"/>
          <p:nvPr/>
        </p:nvSpPr>
        <p:spPr>
          <a:xfrm>
            <a:off x="4800581" y="8917451"/>
            <a:ext cx="6159089" cy="1169551"/>
          </a:xfrm>
          <a:prstGeom prst="rect">
            <a:avLst/>
          </a:prstGeom>
          <a:solidFill>
            <a:srgbClr val="2D6E9A">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a:solidFill>
                  <a:schemeClr val="tx1"/>
                </a:solidFill>
                <a:latin typeface="Calibri" panose="020F0502020204030204" pitchFamily="34" charset="0"/>
                <a:cs typeface="Calibri" panose="020F0502020204030204" pitchFamily="34" charset="0"/>
              </a:rPr>
              <a:t>Housing Justice Night Shelter Lettings Network</a:t>
            </a:r>
          </a:p>
          <a:p>
            <a:r>
              <a:rPr lang="en-GB" sz="1000">
                <a:solidFill>
                  <a:schemeClr val="tx1"/>
                </a:solidFill>
                <a:latin typeface="Calibri" panose="020F0502020204030204" pitchFamily="34" charset="0"/>
                <a:cs typeface="Calibri" panose="020F0502020204030204" pitchFamily="34" charset="0"/>
                <a:hlinkClick r:id="rId12">
                  <a:extLst>
                    <a:ext uri="{A12FA001-AC4F-418D-AE19-62706E023703}">
                      <ahyp:hlinkClr xmlns:ahyp="http://schemas.microsoft.com/office/drawing/2018/hyperlinkcolor" val="tx"/>
                    </a:ext>
                  </a:extLst>
                </a:hlinkClick>
              </a:rPr>
              <a:t>Housing Justice – night shelter lettings network</a:t>
            </a:r>
            <a:endParaRPr lang="en-GB" sz="1000">
              <a:solidFill>
                <a:schemeClr val="tx1"/>
              </a:solidFill>
              <a:latin typeface="Calibri" panose="020F0502020204030204" pitchFamily="34" charset="0"/>
              <a:cs typeface="Calibri" panose="020F0502020204030204" pitchFamily="34" charset="0"/>
            </a:endParaRPr>
          </a:p>
          <a:p>
            <a:r>
              <a:rPr lang="en-GB" sz="1000">
                <a:solidFill>
                  <a:schemeClr val="tx1"/>
                </a:solidFill>
                <a:latin typeface="Calibri" panose="020F0502020204030204" pitchFamily="34" charset="0"/>
                <a:cs typeface="Calibri" panose="020F0502020204030204" pitchFamily="34" charset="0"/>
              </a:rPr>
              <a:t>Most useful for over 35s (due to housing allowance rate). Criteria is:</a:t>
            </a:r>
          </a:p>
          <a:p>
            <a:pPr marL="228600" indent="-228600">
              <a:buFont typeface="+mj-lt"/>
              <a:buAutoNum type="arabicPeriod"/>
            </a:pPr>
            <a:r>
              <a:rPr lang="en-GB" sz="1000">
                <a:solidFill>
                  <a:schemeClr val="tx1"/>
                </a:solidFill>
                <a:latin typeface="Calibri" panose="020F0502020204030204" pitchFamily="34" charset="0"/>
                <a:cs typeface="Calibri" panose="020F0502020204030204" pitchFamily="34" charset="0"/>
              </a:rPr>
              <a:t>Need to have been assessed as homeless by Local Authority</a:t>
            </a:r>
          </a:p>
          <a:p>
            <a:pPr marL="228600" indent="-228600">
              <a:buFont typeface="+mj-lt"/>
              <a:buAutoNum type="arabicPeriod"/>
            </a:pPr>
            <a:r>
              <a:rPr lang="en-GB" sz="1000">
                <a:solidFill>
                  <a:schemeClr val="tx1"/>
                </a:solidFill>
                <a:latin typeface="Calibri" panose="020F0502020204030204" pitchFamily="34" charset="0"/>
                <a:cs typeface="Calibri" panose="020F0502020204030204" pitchFamily="34" charset="0"/>
              </a:rPr>
              <a:t>Need to be connected with a local night shelter (or one open all year such as Hackney/Shelter from the Storm).</a:t>
            </a:r>
          </a:p>
          <a:p>
            <a:endParaRPr lang="en-GB" sz="1000">
              <a:solidFill>
                <a:schemeClr val="tx1"/>
              </a:solidFill>
              <a:latin typeface="Calibri" panose="020F0502020204030204" pitchFamily="34" charset="0"/>
              <a:cs typeface="Calibri" panose="020F0502020204030204" pitchFamily="34" charset="0"/>
            </a:endParaRPr>
          </a:p>
          <a:p>
            <a:r>
              <a:rPr lang="en-GB" sz="1000">
                <a:solidFill>
                  <a:schemeClr val="tx1"/>
                </a:solidFill>
                <a:latin typeface="Calibri" panose="020F0502020204030204" pitchFamily="34" charset="0"/>
                <a:cs typeface="Calibri" panose="020F0502020204030204" pitchFamily="34" charset="0"/>
              </a:rPr>
              <a:t>If these are in place, individuals can do a self- referral. There can be support with a deposit where needed.</a:t>
            </a:r>
          </a:p>
        </p:txBody>
      </p:sp>
      <p:sp>
        <p:nvSpPr>
          <p:cNvPr id="108" name="TextBox 107">
            <a:extLst>
              <a:ext uri="{FF2B5EF4-FFF2-40B4-BE49-F238E27FC236}">
                <a16:creationId xmlns:a16="http://schemas.microsoft.com/office/drawing/2014/main" id="{12B36BEB-C2E8-110B-E2F4-D39B02AA2561}"/>
              </a:ext>
            </a:extLst>
          </p:cNvPr>
          <p:cNvSpPr txBox="1"/>
          <p:nvPr/>
        </p:nvSpPr>
        <p:spPr>
          <a:xfrm>
            <a:off x="4813284" y="7629394"/>
            <a:ext cx="6146386" cy="1015663"/>
          </a:xfrm>
          <a:prstGeom prst="rect">
            <a:avLst/>
          </a:prstGeom>
          <a:solidFill>
            <a:srgbClr val="2D6E9A">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spAutoFit/>
          </a:bodyPr>
          <a:lstStyle/>
          <a:p>
            <a:r>
              <a:rPr lang="en-GB" sz="1000" b="1">
                <a:solidFill>
                  <a:schemeClr val="tx1"/>
                </a:solidFill>
                <a:latin typeface="Calibri" panose="020F0502020204030204" pitchFamily="34" charset="0"/>
                <a:cs typeface="Calibri" panose="020F0502020204030204" pitchFamily="34" charset="0"/>
              </a:rPr>
              <a:t>Local Landlords and Letting Agencies</a:t>
            </a:r>
          </a:p>
          <a:p>
            <a:r>
              <a:rPr lang="en-GB" sz="1000">
                <a:solidFill>
                  <a:schemeClr val="tx1"/>
                </a:solidFill>
                <a:latin typeface="Calibri" panose="020F0502020204030204" pitchFamily="34" charset="0"/>
                <a:cs typeface="Calibri" panose="020F0502020204030204" pitchFamily="34" charset="0"/>
              </a:rPr>
              <a:t>Property websites (just a selection there are others):</a:t>
            </a:r>
          </a:p>
          <a:p>
            <a:r>
              <a:rPr lang="en-GB" sz="1000">
                <a:solidFill>
                  <a:schemeClr val="tx1"/>
                </a:solidFill>
                <a:latin typeface="Calibri" panose="020F0502020204030204" pitchFamily="34" charset="0"/>
                <a:cs typeface="Calibri" panose="020F0502020204030204" pitchFamily="34" charset="0"/>
                <a:hlinkClick r:id="rId13">
                  <a:extLst>
                    <a:ext uri="{A12FA001-AC4F-418D-AE19-62706E023703}">
                      <ahyp:hlinkClr xmlns:ahyp="http://schemas.microsoft.com/office/drawing/2018/hyperlinkcolor" val="tx"/>
                    </a:ext>
                  </a:extLst>
                </a:hlinkClick>
              </a:rPr>
              <a:t>www.spareroom.co.uk</a:t>
            </a:r>
            <a:r>
              <a:rPr lang="en-GB" sz="1000">
                <a:solidFill>
                  <a:schemeClr val="tx1"/>
                </a:solidFill>
                <a:latin typeface="Calibri" panose="020F0502020204030204" pitchFamily="34" charset="0"/>
                <a:cs typeface="Calibri" panose="020F0502020204030204" pitchFamily="34" charset="0"/>
              </a:rPr>
              <a:t> / </a:t>
            </a:r>
            <a:r>
              <a:rPr lang="en-GB" sz="1000">
                <a:solidFill>
                  <a:schemeClr val="tx1"/>
                </a:solidFill>
                <a:latin typeface="Calibri" panose="020F0502020204030204" pitchFamily="34" charset="0"/>
                <a:cs typeface="Calibri" panose="020F0502020204030204" pitchFamily="34" charset="0"/>
                <a:hlinkClick r:id="rId14">
                  <a:extLst>
                    <a:ext uri="{A12FA001-AC4F-418D-AE19-62706E023703}">
                      <ahyp:hlinkClr xmlns:ahyp="http://schemas.microsoft.com/office/drawing/2018/hyperlinkcolor" val="tx"/>
                    </a:ext>
                  </a:extLst>
                </a:hlinkClick>
              </a:rPr>
              <a:t>www.gumtree.com</a:t>
            </a:r>
            <a:r>
              <a:rPr lang="en-GB" sz="1000">
                <a:solidFill>
                  <a:schemeClr val="tx1"/>
                </a:solidFill>
                <a:latin typeface="Calibri" panose="020F0502020204030204" pitchFamily="34" charset="0"/>
                <a:cs typeface="Calibri" panose="020F0502020204030204" pitchFamily="34" charset="0"/>
              </a:rPr>
              <a:t> / </a:t>
            </a:r>
            <a:r>
              <a:rPr lang="en-GB" sz="1000">
                <a:solidFill>
                  <a:schemeClr val="tx1"/>
                </a:solidFill>
                <a:latin typeface="Calibri" panose="020F0502020204030204" pitchFamily="34" charset="0"/>
                <a:cs typeface="Calibri" panose="020F0502020204030204" pitchFamily="34" charset="0"/>
                <a:hlinkClick r:id="rId15">
                  <a:extLst>
                    <a:ext uri="{A12FA001-AC4F-418D-AE19-62706E023703}">
                      <ahyp:hlinkClr xmlns:ahyp="http://schemas.microsoft.com/office/drawing/2018/hyperlinkcolor" val="tx"/>
                    </a:ext>
                  </a:extLst>
                </a:hlinkClick>
              </a:rPr>
              <a:t>www.openrent.co.uk</a:t>
            </a:r>
            <a:r>
              <a:rPr lang="en-GB" sz="1000">
                <a:solidFill>
                  <a:schemeClr val="tx1"/>
                </a:solidFill>
                <a:latin typeface="Calibri" panose="020F0502020204030204" pitchFamily="34" charset="0"/>
                <a:cs typeface="Calibri" panose="020F0502020204030204" pitchFamily="34" charset="0"/>
              </a:rPr>
              <a:t> / </a:t>
            </a:r>
            <a:r>
              <a:rPr lang="en-GB" sz="1000">
                <a:solidFill>
                  <a:schemeClr val="tx1"/>
                </a:solidFill>
                <a:latin typeface="Calibri" panose="020F0502020204030204" pitchFamily="34" charset="0"/>
                <a:cs typeface="Calibri" panose="020F0502020204030204" pitchFamily="34" charset="0"/>
                <a:hlinkClick r:id="rId16">
                  <a:extLst>
                    <a:ext uri="{A12FA001-AC4F-418D-AE19-62706E023703}">
                      <ahyp:hlinkClr xmlns:ahyp="http://schemas.microsoft.com/office/drawing/2018/hyperlinkcolor" val="tx"/>
                    </a:ext>
                  </a:extLst>
                </a:hlinkClick>
              </a:rPr>
              <a:t>www.zoopla.co.uk</a:t>
            </a:r>
            <a:r>
              <a:rPr lang="en-GB" sz="1000">
                <a:solidFill>
                  <a:schemeClr val="tx1"/>
                </a:solidFill>
                <a:latin typeface="Calibri" panose="020F0502020204030204" pitchFamily="34" charset="0"/>
                <a:cs typeface="Calibri" panose="020F0502020204030204" pitchFamily="34" charset="0"/>
              </a:rPr>
              <a:t> / </a:t>
            </a:r>
            <a:r>
              <a:rPr lang="en-GB" sz="1000">
                <a:solidFill>
                  <a:schemeClr val="tx1"/>
                </a:solidFill>
                <a:latin typeface="Calibri" panose="020F0502020204030204" pitchFamily="34" charset="0"/>
                <a:cs typeface="Calibri" panose="020F0502020204030204" pitchFamily="34" charset="0"/>
                <a:hlinkClick r:id="rId17">
                  <a:extLst>
                    <a:ext uri="{A12FA001-AC4F-418D-AE19-62706E023703}">
                      <ahyp:hlinkClr xmlns:ahyp="http://schemas.microsoft.com/office/drawing/2018/hyperlinkcolor" val="tx"/>
                    </a:ext>
                  </a:extLst>
                </a:hlinkClick>
              </a:rPr>
              <a:t>www.dssmove.co.uk</a:t>
            </a:r>
            <a:r>
              <a:rPr lang="en-GB" sz="1000">
                <a:solidFill>
                  <a:schemeClr val="tx1"/>
                </a:solidFill>
                <a:latin typeface="Calibri" panose="020F0502020204030204" pitchFamily="34" charset="0"/>
                <a:cs typeface="Calibri" panose="020F0502020204030204" pitchFamily="34" charset="0"/>
              </a:rPr>
              <a:t> / </a:t>
            </a:r>
            <a:r>
              <a:rPr lang="en-GB" sz="1000">
                <a:solidFill>
                  <a:schemeClr val="tx1"/>
                </a:solidFill>
                <a:latin typeface="Calibri" panose="020F0502020204030204" pitchFamily="34" charset="0"/>
                <a:cs typeface="Calibri" panose="020F0502020204030204" pitchFamily="34" charset="0"/>
                <a:hlinkClick r:id="rId18">
                  <a:extLst>
                    <a:ext uri="{A12FA001-AC4F-418D-AE19-62706E023703}">
                      <ahyp:hlinkClr xmlns:ahyp="http://schemas.microsoft.com/office/drawing/2018/hyperlinkcolor" val="tx"/>
                    </a:ext>
                  </a:extLst>
                </a:hlinkClick>
              </a:rPr>
              <a:t>www.movingsoon.co.uk</a:t>
            </a:r>
            <a:r>
              <a:rPr lang="en-GB" sz="1000">
                <a:solidFill>
                  <a:schemeClr val="tx1"/>
                </a:solidFill>
                <a:latin typeface="Calibri" panose="020F0502020204030204" pitchFamily="34" charset="0"/>
                <a:cs typeface="Calibri" panose="020F0502020204030204" pitchFamily="34" charset="0"/>
              </a:rPr>
              <a:t> / </a:t>
            </a:r>
            <a:r>
              <a:rPr lang="en-GB" sz="1000">
                <a:solidFill>
                  <a:schemeClr val="tx1"/>
                </a:solidFill>
                <a:latin typeface="Calibri" panose="020F0502020204030204" pitchFamily="34" charset="0"/>
                <a:cs typeface="Calibri" panose="020F0502020204030204" pitchFamily="34" charset="0"/>
                <a:hlinkClick r:id="rId19">
                  <a:extLst>
                    <a:ext uri="{A12FA001-AC4F-418D-AE19-62706E023703}">
                      <ahyp:hlinkClr xmlns:ahyp="http://schemas.microsoft.com/office/drawing/2018/hyperlinkcolor" val="tx"/>
                    </a:ext>
                  </a:extLst>
                </a:hlinkClick>
              </a:rPr>
              <a:t>www.lettingaproperty.com</a:t>
            </a:r>
            <a:r>
              <a:rPr lang="en-GB" sz="1000">
                <a:solidFill>
                  <a:schemeClr val="tx1"/>
                </a:solidFill>
                <a:latin typeface="Calibri" panose="020F0502020204030204" pitchFamily="34" charset="0"/>
                <a:cs typeface="Calibri" panose="020F0502020204030204" pitchFamily="34" charset="0"/>
              </a:rPr>
              <a:t> </a:t>
            </a:r>
          </a:p>
          <a:p>
            <a:r>
              <a:rPr lang="en-GB" sz="1000">
                <a:solidFill>
                  <a:schemeClr val="tx1"/>
                </a:solidFill>
                <a:latin typeface="Calibri" panose="020F0502020204030204" pitchFamily="34" charset="0"/>
                <a:cs typeface="Calibri" panose="020F0502020204030204" pitchFamily="34" charset="0"/>
              </a:rPr>
              <a:t>Financial considerations - whether deposit and rent are required in advance, costs for travel to viewings.</a:t>
            </a:r>
          </a:p>
          <a:p>
            <a:r>
              <a:rPr lang="en-GB" sz="1000">
                <a:solidFill>
                  <a:schemeClr val="tx1"/>
                </a:solidFill>
                <a:latin typeface="Calibri" panose="020F0502020204030204" pitchFamily="34" charset="0"/>
                <a:cs typeface="Calibri" panose="020F0502020204030204" pitchFamily="34" charset="0"/>
              </a:rPr>
              <a:t>Properties near a bus stop/train station/supermarket often desirable.</a:t>
            </a:r>
          </a:p>
        </p:txBody>
      </p:sp>
      <p:sp>
        <p:nvSpPr>
          <p:cNvPr id="109" name="TextBox 108">
            <a:extLst>
              <a:ext uri="{FF2B5EF4-FFF2-40B4-BE49-F238E27FC236}">
                <a16:creationId xmlns:a16="http://schemas.microsoft.com/office/drawing/2014/main" id="{660BC257-0B93-1EAC-1F04-35FA6E162E42}"/>
              </a:ext>
            </a:extLst>
          </p:cNvPr>
          <p:cNvSpPr txBox="1"/>
          <p:nvPr/>
        </p:nvSpPr>
        <p:spPr>
          <a:xfrm>
            <a:off x="8182596" y="6658987"/>
            <a:ext cx="2777074" cy="707886"/>
          </a:xfrm>
          <a:prstGeom prst="rect">
            <a:avLst/>
          </a:prstGeom>
          <a:solidFill>
            <a:srgbClr val="2D6E9A">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a:solidFill>
                  <a:schemeClr val="tx1"/>
                </a:solidFill>
                <a:latin typeface="Calibri" panose="020F0502020204030204" pitchFamily="34" charset="0"/>
                <a:cs typeface="Calibri" panose="020F0502020204030204" pitchFamily="34" charset="0"/>
              </a:rPr>
              <a:t>Shared accommodation options</a:t>
            </a:r>
          </a:p>
          <a:p>
            <a:r>
              <a:rPr lang="en-GB" sz="1000">
                <a:solidFill>
                  <a:schemeClr val="tx1"/>
                </a:solidFill>
                <a:latin typeface="Calibri" panose="020F0502020204030204" pitchFamily="34" charset="0"/>
                <a:cs typeface="Calibri" panose="020F0502020204030204" pitchFamily="34" charset="0"/>
              </a:rPr>
              <a:t>Particularly relevant for under 35s (due to the Shared Accommodation Rate of housing support for those under the age of 35).</a:t>
            </a:r>
          </a:p>
        </p:txBody>
      </p:sp>
      <p:sp>
        <p:nvSpPr>
          <p:cNvPr id="161" name="TextBox 160">
            <a:extLst>
              <a:ext uri="{FF2B5EF4-FFF2-40B4-BE49-F238E27FC236}">
                <a16:creationId xmlns:a16="http://schemas.microsoft.com/office/drawing/2014/main" id="{C673C2F1-44A9-3594-2806-5185375D2A2F}"/>
              </a:ext>
            </a:extLst>
          </p:cNvPr>
          <p:cNvSpPr txBox="1"/>
          <p:nvPr/>
        </p:nvSpPr>
        <p:spPr>
          <a:xfrm>
            <a:off x="11586390" y="6750485"/>
            <a:ext cx="2668839" cy="400110"/>
          </a:xfrm>
          <a:prstGeom prst="rect">
            <a:avLst/>
          </a:prstGeom>
          <a:solidFill>
            <a:srgbClr val="113F8A">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a:solidFill>
                  <a:schemeClr val="tx1"/>
                </a:solidFill>
                <a:latin typeface="Calibri" panose="020F0502020204030204" pitchFamily="34" charset="0"/>
                <a:cs typeface="Calibri" panose="020F0502020204030204" pitchFamily="34" charset="0"/>
              </a:rPr>
              <a:t>St Martin-in-the-Fields Vicar’s Relief Fund</a:t>
            </a:r>
          </a:p>
          <a:p>
            <a:r>
              <a:rPr lang="en-GB" sz="1000">
                <a:solidFill>
                  <a:schemeClr val="tx1"/>
                </a:solidFill>
                <a:latin typeface="Calibri" panose="020F0502020204030204" pitchFamily="34" charset="0"/>
                <a:cs typeface="Calibri" panose="020F0502020204030204" pitchFamily="34" charset="0"/>
                <a:hlinkClick r:id="rId20">
                  <a:extLst>
                    <a:ext uri="{A12FA001-AC4F-418D-AE19-62706E023703}">
                      <ahyp:hlinkClr xmlns:ahyp="http://schemas.microsoft.com/office/drawing/2018/hyperlinkcolor" val="tx"/>
                    </a:ext>
                  </a:extLst>
                </a:hlinkClick>
              </a:rPr>
              <a:t>SMITF – vicar’s relief fund</a:t>
            </a:r>
            <a:endParaRPr lang="en-GB" sz="1000">
              <a:solidFill>
                <a:schemeClr val="tx1"/>
              </a:solidFill>
              <a:latin typeface="Calibri" panose="020F0502020204030204" pitchFamily="34" charset="0"/>
              <a:cs typeface="Calibri" panose="020F0502020204030204" pitchFamily="34" charset="0"/>
            </a:endParaRPr>
          </a:p>
        </p:txBody>
      </p:sp>
      <p:sp>
        <p:nvSpPr>
          <p:cNvPr id="162" name="TextBox 161">
            <a:extLst>
              <a:ext uri="{FF2B5EF4-FFF2-40B4-BE49-F238E27FC236}">
                <a16:creationId xmlns:a16="http://schemas.microsoft.com/office/drawing/2014/main" id="{182C2EC5-CB93-D8E2-E63F-1C8BC8B8B7C4}"/>
              </a:ext>
            </a:extLst>
          </p:cNvPr>
          <p:cNvSpPr txBox="1"/>
          <p:nvPr/>
        </p:nvSpPr>
        <p:spPr>
          <a:xfrm>
            <a:off x="11586390" y="7306457"/>
            <a:ext cx="2668839" cy="400110"/>
          </a:xfrm>
          <a:prstGeom prst="rect">
            <a:avLst/>
          </a:prstGeom>
          <a:solidFill>
            <a:srgbClr val="113F8A">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a:solidFill>
                  <a:schemeClr val="tx1"/>
                </a:solidFill>
                <a:latin typeface="Calibri" panose="020F0502020204030204" pitchFamily="34" charset="0"/>
                <a:cs typeface="Calibri" panose="020F0502020204030204" pitchFamily="34" charset="0"/>
              </a:rPr>
              <a:t>UK Government Refugee Integration Loans</a:t>
            </a:r>
          </a:p>
          <a:p>
            <a:r>
              <a:rPr lang="en-GB" sz="1000">
                <a:solidFill>
                  <a:schemeClr val="tx1"/>
                </a:solidFill>
                <a:latin typeface="Calibri" panose="020F0502020204030204" pitchFamily="34" charset="0"/>
                <a:cs typeface="Calibri" panose="020F0502020204030204" pitchFamily="34" charset="0"/>
                <a:hlinkClick r:id="rId21">
                  <a:extLst>
                    <a:ext uri="{A12FA001-AC4F-418D-AE19-62706E023703}">
                      <ahyp:hlinkClr xmlns:ahyp="http://schemas.microsoft.com/office/drawing/2018/hyperlinkcolor" val="tx"/>
                    </a:ext>
                  </a:extLst>
                </a:hlinkClick>
              </a:rPr>
              <a:t>GOV.UK – refugee integration loan</a:t>
            </a:r>
            <a:endParaRPr lang="en-GB" sz="1000">
              <a:solidFill>
                <a:schemeClr val="tx1"/>
              </a:solidFill>
              <a:latin typeface="Calibri" panose="020F0502020204030204" pitchFamily="34" charset="0"/>
              <a:cs typeface="Calibri" panose="020F0502020204030204" pitchFamily="34" charset="0"/>
            </a:endParaRPr>
          </a:p>
        </p:txBody>
      </p:sp>
      <p:sp>
        <p:nvSpPr>
          <p:cNvPr id="163" name="TextBox 162">
            <a:extLst>
              <a:ext uri="{FF2B5EF4-FFF2-40B4-BE49-F238E27FC236}">
                <a16:creationId xmlns:a16="http://schemas.microsoft.com/office/drawing/2014/main" id="{9BB45D38-70FC-61DD-7636-3A9E7615E38C}"/>
              </a:ext>
            </a:extLst>
          </p:cNvPr>
          <p:cNvSpPr txBox="1"/>
          <p:nvPr/>
        </p:nvSpPr>
        <p:spPr>
          <a:xfrm>
            <a:off x="11586391" y="7862429"/>
            <a:ext cx="2668838" cy="861774"/>
          </a:xfrm>
          <a:prstGeom prst="rect">
            <a:avLst/>
          </a:prstGeom>
          <a:solidFill>
            <a:srgbClr val="113F8A">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00" b="1">
                <a:solidFill>
                  <a:schemeClr val="tx1"/>
                </a:solidFill>
                <a:latin typeface="Calibri" panose="020F0502020204030204" pitchFamily="34" charset="0"/>
                <a:cs typeface="Calibri" panose="020F0502020204030204" pitchFamily="34" charset="0"/>
              </a:rPr>
              <a:t>Acts 435 Funding</a:t>
            </a:r>
          </a:p>
          <a:p>
            <a:r>
              <a:rPr lang="en-GB" sz="1000">
                <a:solidFill>
                  <a:schemeClr val="tx1"/>
                </a:solidFill>
                <a:latin typeface="Calibri" panose="020F0502020204030204" pitchFamily="34" charset="0"/>
                <a:cs typeface="Calibri" panose="020F0502020204030204" pitchFamily="34" charset="0"/>
                <a:hlinkClick r:id="rId22">
                  <a:extLst>
                    <a:ext uri="{A12FA001-AC4F-418D-AE19-62706E023703}">
                      <ahyp:hlinkClr xmlns:ahyp="http://schemas.microsoft.com/office/drawing/2018/hyperlinkcolor" val="tx"/>
                    </a:ext>
                  </a:extLst>
                </a:hlinkClick>
              </a:rPr>
              <a:t>Acts 435</a:t>
            </a:r>
            <a:endParaRPr lang="en-GB" sz="1000">
              <a:solidFill>
                <a:schemeClr val="tx1"/>
              </a:solidFill>
              <a:latin typeface="Calibri" panose="020F0502020204030204" pitchFamily="34" charset="0"/>
              <a:cs typeface="Calibri" panose="020F0502020204030204" pitchFamily="34" charset="0"/>
            </a:endParaRPr>
          </a:p>
          <a:p>
            <a:r>
              <a:rPr lang="en-GB" sz="1000">
                <a:solidFill>
                  <a:schemeClr val="tx1"/>
                </a:solidFill>
                <a:latin typeface="Calibri" panose="020F0502020204030204" pitchFamily="34" charset="0"/>
                <a:cs typeface="Calibri" panose="020F0502020204030204" pitchFamily="34" charset="0"/>
              </a:rPr>
              <a:t>Acts 435 is a charity which enables churches or local charities to partner with them, to meet the urgent needs of those in their community. </a:t>
            </a:r>
          </a:p>
        </p:txBody>
      </p:sp>
      <p:cxnSp>
        <p:nvCxnSpPr>
          <p:cNvPr id="164" name="Connector: Elbow 163">
            <a:extLst>
              <a:ext uri="{FF2B5EF4-FFF2-40B4-BE49-F238E27FC236}">
                <a16:creationId xmlns:a16="http://schemas.microsoft.com/office/drawing/2014/main" id="{F78A099F-1F37-A9D7-31D3-54E957201F67}"/>
              </a:ext>
            </a:extLst>
          </p:cNvPr>
          <p:cNvCxnSpPr>
            <a:cxnSpLocks/>
            <a:stCxn id="59" idx="2"/>
            <a:endCxn id="104" idx="0"/>
          </p:cNvCxnSpPr>
          <p:nvPr/>
        </p:nvCxnSpPr>
        <p:spPr>
          <a:xfrm rot="16200000" flipH="1">
            <a:off x="6983212" y="2572327"/>
            <a:ext cx="549545" cy="4626297"/>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167" name="Connector: Elbow 166">
            <a:extLst>
              <a:ext uri="{FF2B5EF4-FFF2-40B4-BE49-F238E27FC236}">
                <a16:creationId xmlns:a16="http://schemas.microsoft.com/office/drawing/2014/main" id="{A59154BB-E44A-C1F9-32CE-44D954FB36F6}"/>
              </a:ext>
            </a:extLst>
          </p:cNvPr>
          <p:cNvCxnSpPr>
            <a:cxnSpLocks/>
            <a:stCxn id="87" idx="1"/>
            <a:endCxn id="90" idx="1"/>
          </p:cNvCxnSpPr>
          <p:nvPr/>
        </p:nvCxnSpPr>
        <p:spPr>
          <a:xfrm rot="10800000" flipV="1">
            <a:off x="815487" y="5313482"/>
            <a:ext cx="12700" cy="946621"/>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170" name="Connector: Elbow 169">
            <a:extLst>
              <a:ext uri="{FF2B5EF4-FFF2-40B4-BE49-F238E27FC236}">
                <a16:creationId xmlns:a16="http://schemas.microsoft.com/office/drawing/2014/main" id="{8B9D1BD2-4931-35D3-BD3B-8A5E12FB9013}"/>
              </a:ext>
            </a:extLst>
          </p:cNvPr>
          <p:cNvCxnSpPr>
            <a:cxnSpLocks/>
            <a:stCxn id="87" idx="1"/>
            <a:endCxn id="88" idx="1"/>
          </p:cNvCxnSpPr>
          <p:nvPr/>
        </p:nvCxnSpPr>
        <p:spPr>
          <a:xfrm rot="10800000" flipV="1">
            <a:off x="815487" y="5313482"/>
            <a:ext cx="12700" cy="2360753"/>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173" name="Connector: Elbow 172">
            <a:extLst>
              <a:ext uri="{FF2B5EF4-FFF2-40B4-BE49-F238E27FC236}">
                <a16:creationId xmlns:a16="http://schemas.microsoft.com/office/drawing/2014/main" id="{AE7DDCB9-084A-D01A-E066-6C88E61030D3}"/>
              </a:ext>
            </a:extLst>
          </p:cNvPr>
          <p:cNvCxnSpPr>
            <a:cxnSpLocks/>
            <a:stCxn id="87" idx="1"/>
            <a:endCxn id="89" idx="1"/>
          </p:cNvCxnSpPr>
          <p:nvPr/>
        </p:nvCxnSpPr>
        <p:spPr>
          <a:xfrm rot="10800000" flipV="1">
            <a:off x="815487" y="5313483"/>
            <a:ext cx="12700" cy="4496520"/>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176" name="Connector: Elbow 175">
            <a:extLst>
              <a:ext uri="{FF2B5EF4-FFF2-40B4-BE49-F238E27FC236}">
                <a16:creationId xmlns:a16="http://schemas.microsoft.com/office/drawing/2014/main" id="{FC3420AD-0143-8C8D-4EBF-53A9992C79D3}"/>
              </a:ext>
            </a:extLst>
          </p:cNvPr>
          <p:cNvCxnSpPr>
            <a:cxnSpLocks/>
            <a:stCxn id="87" idx="1"/>
            <a:endCxn id="91" idx="1"/>
          </p:cNvCxnSpPr>
          <p:nvPr/>
        </p:nvCxnSpPr>
        <p:spPr>
          <a:xfrm rot="10800000" flipV="1">
            <a:off x="815487" y="5313483"/>
            <a:ext cx="12700" cy="3544052"/>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179" name="Connector: Elbow 178">
            <a:extLst>
              <a:ext uri="{FF2B5EF4-FFF2-40B4-BE49-F238E27FC236}">
                <a16:creationId xmlns:a16="http://schemas.microsoft.com/office/drawing/2014/main" id="{765423C5-32D0-3E26-29F9-C0E1CB9B2266}"/>
              </a:ext>
            </a:extLst>
          </p:cNvPr>
          <p:cNvCxnSpPr>
            <a:cxnSpLocks/>
            <a:stCxn id="94" idx="1"/>
            <a:endCxn id="95" idx="1"/>
          </p:cNvCxnSpPr>
          <p:nvPr/>
        </p:nvCxnSpPr>
        <p:spPr>
          <a:xfrm rot="10800000" flipV="1">
            <a:off x="4797016" y="5313482"/>
            <a:ext cx="12700" cy="638845"/>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182" name="Connector: Elbow 181">
            <a:extLst>
              <a:ext uri="{FF2B5EF4-FFF2-40B4-BE49-F238E27FC236}">
                <a16:creationId xmlns:a16="http://schemas.microsoft.com/office/drawing/2014/main" id="{740D0A0C-ACDD-C6B1-330D-0714F3914D4D}"/>
              </a:ext>
            </a:extLst>
          </p:cNvPr>
          <p:cNvCxnSpPr>
            <a:cxnSpLocks/>
            <a:stCxn id="94" idx="1"/>
            <a:endCxn id="96" idx="1"/>
          </p:cNvCxnSpPr>
          <p:nvPr/>
        </p:nvCxnSpPr>
        <p:spPr>
          <a:xfrm rot="10800000" flipV="1">
            <a:off x="4797016" y="5313483"/>
            <a:ext cx="12700" cy="1212536"/>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185" name="Connector: Elbow 184">
            <a:extLst>
              <a:ext uri="{FF2B5EF4-FFF2-40B4-BE49-F238E27FC236}">
                <a16:creationId xmlns:a16="http://schemas.microsoft.com/office/drawing/2014/main" id="{D5F67FFB-776C-0BF3-BE4E-036D2754708E}"/>
              </a:ext>
            </a:extLst>
          </p:cNvPr>
          <p:cNvCxnSpPr>
            <a:cxnSpLocks/>
            <a:stCxn id="94" idx="1"/>
            <a:endCxn id="97" idx="1"/>
          </p:cNvCxnSpPr>
          <p:nvPr/>
        </p:nvCxnSpPr>
        <p:spPr>
          <a:xfrm rot="10800000" flipV="1">
            <a:off x="4797016" y="5313483"/>
            <a:ext cx="12700" cy="1823852"/>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192" name="Connector: Elbow 191">
            <a:extLst>
              <a:ext uri="{FF2B5EF4-FFF2-40B4-BE49-F238E27FC236}">
                <a16:creationId xmlns:a16="http://schemas.microsoft.com/office/drawing/2014/main" id="{57E58FB6-BB4C-A00A-7DDC-B0FC523B5E8E}"/>
              </a:ext>
            </a:extLst>
          </p:cNvPr>
          <p:cNvCxnSpPr>
            <a:cxnSpLocks/>
            <a:stCxn id="104" idx="2"/>
            <a:endCxn id="105" idx="0"/>
          </p:cNvCxnSpPr>
          <p:nvPr/>
        </p:nvCxnSpPr>
        <p:spPr>
          <a:xfrm rot="16200000" flipH="1">
            <a:off x="11058095" y="3979753"/>
            <a:ext cx="375752" cy="3349677"/>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311" name="Connector: Elbow 310">
            <a:extLst>
              <a:ext uri="{FF2B5EF4-FFF2-40B4-BE49-F238E27FC236}">
                <a16:creationId xmlns:a16="http://schemas.microsoft.com/office/drawing/2014/main" id="{75D2A0C0-431F-EBBD-FB92-00ECDE94E3BA}"/>
              </a:ext>
            </a:extLst>
          </p:cNvPr>
          <p:cNvCxnSpPr>
            <a:cxnSpLocks/>
            <a:stCxn id="105" idx="3"/>
            <a:endCxn id="161" idx="3"/>
          </p:cNvCxnSpPr>
          <p:nvPr/>
        </p:nvCxnSpPr>
        <p:spPr>
          <a:xfrm>
            <a:off x="14255229" y="6200013"/>
            <a:ext cx="12700" cy="750527"/>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314" name="Connector: Elbow 313">
            <a:extLst>
              <a:ext uri="{FF2B5EF4-FFF2-40B4-BE49-F238E27FC236}">
                <a16:creationId xmlns:a16="http://schemas.microsoft.com/office/drawing/2014/main" id="{92C30E79-5B7C-14FF-78E3-357FD43030D9}"/>
              </a:ext>
            </a:extLst>
          </p:cNvPr>
          <p:cNvCxnSpPr>
            <a:cxnSpLocks/>
            <a:stCxn id="105" idx="3"/>
            <a:endCxn id="162" idx="3"/>
          </p:cNvCxnSpPr>
          <p:nvPr/>
        </p:nvCxnSpPr>
        <p:spPr>
          <a:xfrm>
            <a:off x="14255229" y="6200013"/>
            <a:ext cx="12700" cy="1306499"/>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317" name="Connector: Elbow 316">
            <a:extLst>
              <a:ext uri="{FF2B5EF4-FFF2-40B4-BE49-F238E27FC236}">
                <a16:creationId xmlns:a16="http://schemas.microsoft.com/office/drawing/2014/main" id="{6B0B85B8-8E08-1F53-F559-06337EF95F9C}"/>
              </a:ext>
            </a:extLst>
          </p:cNvPr>
          <p:cNvCxnSpPr>
            <a:cxnSpLocks/>
            <a:stCxn id="105" idx="3"/>
            <a:endCxn id="163" idx="3"/>
          </p:cNvCxnSpPr>
          <p:nvPr/>
        </p:nvCxnSpPr>
        <p:spPr>
          <a:xfrm>
            <a:off x="14255229" y="6200013"/>
            <a:ext cx="12700" cy="2093303"/>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320" name="Connector: Elbow 319">
            <a:extLst>
              <a:ext uri="{FF2B5EF4-FFF2-40B4-BE49-F238E27FC236}">
                <a16:creationId xmlns:a16="http://schemas.microsoft.com/office/drawing/2014/main" id="{6832CE7B-A630-E01E-64FC-6F1598A4334F}"/>
              </a:ext>
            </a:extLst>
          </p:cNvPr>
          <p:cNvCxnSpPr>
            <a:cxnSpLocks/>
            <a:stCxn id="104" idx="3"/>
            <a:endCxn id="106" idx="3"/>
          </p:cNvCxnSpPr>
          <p:nvPr/>
        </p:nvCxnSpPr>
        <p:spPr>
          <a:xfrm>
            <a:off x="10959670" y="5313483"/>
            <a:ext cx="12700" cy="715137"/>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323" name="Connector: Elbow 322">
            <a:extLst>
              <a:ext uri="{FF2B5EF4-FFF2-40B4-BE49-F238E27FC236}">
                <a16:creationId xmlns:a16="http://schemas.microsoft.com/office/drawing/2014/main" id="{382ED902-9655-D7A5-AAFA-9A1A52642CE7}"/>
              </a:ext>
            </a:extLst>
          </p:cNvPr>
          <p:cNvCxnSpPr>
            <a:cxnSpLocks/>
            <a:stCxn id="104" idx="3"/>
            <a:endCxn id="108" idx="3"/>
          </p:cNvCxnSpPr>
          <p:nvPr/>
        </p:nvCxnSpPr>
        <p:spPr>
          <a:xfrm>
            <a:off x="10959670" y="5313483"/>
            <a:ext cx="12700" cy="2823743"/>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326" name="Connector: Elbow 325">
            <a:extLst>
              <a:ext uri="{FF2B5EF4-FFF2-40B4-BE49-F238E27FC236}">
                <a16:creationId xmlns:a16="http://schemas.microsoft.com/office/drawing/2014/main" id="{A8EB4E05-1B63-4C67-37D1-EF1E01189449}"/>
              </a:ext>
            </a:extLst>
          </p:cNvPr>
          <p:cNvCxnSpPr>
            <a:cxnSpLocks/>
            <a:stCxn id="104" idx="3"/>
            <a:endCxn id="109" idx="3"/>
          </p:cNvCxnSpPr>
          <p:nvPr/>
        </p:nvCxnSpPr>
        <p:spPr>
          <a:xfrm>
            <a:off x="10959670" y="5313483"/>
            <a:ext cx="12700" cy="1699447"/>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330" name="Connector: Elbow 329">
            <a:extLst>
              <a:ext uri="{FF2B5EF4-FFF2-40B4-BE49-F238E27FC236}">
                <a16:creationId xmlns:a16="http://schemas.microsoft.com/office/drawing/2014/main" id="{D03B7624-4E6F-36E0-160D-06C5020FB89F}"/>
              </a:ext>
            </a:extLst>
          </p:cNvPr>
          <p:cNvCxnSpPr>
            <a:cxnSpLocks/>
            <a:stCxn id="104" idx="3"/>
            <a:endCxn id="107" idx="3"/>
          </p:cNvCxnSpPr>
          <p:nvPr/>
        </p:nvCxnSpPr>
        <p:spPr>
          <a:xfrm>
            <a:off x="10959670" y="5313483"/>
            <a:ext cx="12700" cy="4188744"/>
          </a:xfrm>
          <a:prstGeom prst="bentConnector3">
            <a:avLst>
              <a:gd name="adj1" fmla="val 1800000"/>
            </a:avLst>
          </a:prstGeom>
          <a:ln w="12700">
            <a:tailEnd type="triangle"/>
          </a:ln>
        </p:spPr>
        <p:style>
          <a:lnRef idx="2">
            <a:schemeClr val="dk1"/>
          </a:lnRef>
          <a:fillRef idx="0">
            <a:schemeClr val="dk1"/>
          </a:fillRef>
          <a:effectRef idx="1">
            <a:schemeClr val="dk1"/>
          </a:effectRef>
          <a:fontRef idx="minor">
            <a:schemeClr val="tx1"/>
          </a:fontRef>
        </p:style>
      </p:cxnSp>
      <p:grpSp>
        <p:nvGrpSpPr>
          <p:cNvPr id="83" name="Group 82">
            <a:extLst>
              <a:ext uri="{FF2B5EF4-FFF2-40B4-BE49-F238E27FC236}">
                <a16:creationId xmlns:a16="http://schemas.microsoft.com/office/drawing/2014/main" id="{6E1E3806-EAE5-A416-E0E5-1B5CA8968AFA}"/>
              </a:ext>
            </a:extLst>
          </p:cNvPr>
          <p:cNvGrpSpPr/>
          <p:nvPr/>
        </p:nvGrpSpPr>
        <p:grpSpPr>
          <a:xfrm>
            <a:off x="11495740" y="3436037"/>
            <a:ext cx="3017750" cy="2043113"/>
            <a:chOff x="11495740" y="3436037"/>
            <a:chExt cx="3017750" cy="2043113"/>
          </a:xfrm>
        </p:grpSpPr>
        <p:sp>
          <p:nvSpPr>
            <p:cNvPr id="70" name="TextBox 69">
              <a:extLst>
                <a:ext uri="{FF2B5EF4-FFF2-40B4-BE49-F238E27FC236}">
                  <a16:creationId xmlns:a16="http://schemas.microsoft.com/office/drawing/2014/main" id="{954CF2FF-ECA9-60A5-1544-0FA494EDBECB}"/>
                </a:ext>
              </a:extLst>
            </p:cNvPr>
            <p:cNvSpPr txBox="1"/>
            <p:nvPr/>
          </p:nvSpPr>
          <p:spPr>
            <a:xfrm>
              <a:off x="11495740" y="3436037"/>
              <a:ext cx="3017750" cy="2043113"/>
            </a:xfrm>
            <a:prstGeom prst="roundRect">
              <a:avLst/>
            </a:prstGeom>
            <a:solidFill>
              <a:srgbClr val="AF2468">
                <a:alpha val="8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dirty="0">
                  <a:solidFill>
                    <a:schemeClr val="bg1"/>
                  </a:solidFill>
                  <a:latin typeface="Calibri" panose="020F0502020204030204" pitchFamily="34" charset="0"/>
                  <a:cs typeface="Calibri" panose="020F0502020204030204" pitchFamily="34" charset="0"/>
                </a:rPr>
                <a:t>Contact a local homeless day centre &amp; night shelter.</a:t>
              </a:r>
            </a:p>
            <a:p>
              <a:r>
                <a:rPr lang="en-GB" sz="1000" dirty="0">
                  <a:solidFill>
                    <a:schemeClr val="bg1"/>
                  </a:solidFill>
                  <a:latin typeface="Calibri" panose="020F0502020204030204" pitchFamily="34" charset="0"/>
                  <a:cs typeface="Calibri" panose="020F0502020204030204" pitchFamily="34" charset="0"/>
                </a:rPr>
                <a:t>In London you can look these up using </a:t>
              </a:r>
              <a:r>
                <a:rPr lang="en-GB" sz="1000" dirty="0">
                  <a:solidFill>
                    <a:schemeClr val="bg1"/>
                  </a:solidFill>
                  <a:latin typeface="Calibri" panose="020F0502020204030204" pitchFamily="34" charset="0"/>
                  <a:cs typeface="Calibri" panose="020F0502020204030204" pitchFamily="34" charset="0"/>
                  <a:hlinkClick r:id="rId23">
                    <a:extLst>
                      <a:ext uri="{A12FA001-AC4F-418D-AE19-62706E023703}">
                        <ahyp:hlinkClr xmlns:ahyp="http://schemas.microsoft.com/office/drawing/2018/hyperlinkcolor" val="tx"/>
                      </a:ext>
                    </a:extLst>
                  </a:hlinkClick>
                </a:rPr>
                <a:t>https://www.lhfatlas.org.uk/</a:t>
              </a:r>
              <a:endParaRPr lang="en-GB" sz="1000" dirty="0">
                <a:solidFill>
                  <a:schemeClr val="bg1"/>
                </a:solidFill>
                <a:latin typeface="Calibri" panose="020F0502020204030204" pitchFamily="34" charset="0"/>
                <a:cs typeface="Calibri" panose="020F0502020204030204" pitchFamily="34" charset="0"/>
              </a:endParaRPr>
            </a:p>
            <a:p>
              <a:r>
                <a:rPr lang="en-GB" sz="1000" b="1" dirty="0">
                  <a:solidFill>
                    <a:schemeClr val="bg1"/>
                  </a:solidFill>
                  <a:latin typeface="Calibri" panose="020F0502020204030204" pitchFamily="34" charset="0"/>
                  <a:cs typeface="Calibri" panose="020F0502020204030204" pitchFamily="34" charset="0"/>
                </a:rPr>
                <a:t>Fill in your local contact details here:</a:t>
              </a:r>
            </a:p>
            <a:p>
              <a:endParaRPr lang="en-GB" sz="1000" dirty="0">
                <a:solidFill>
                  <a:schemeClr val="bg1"/>
                </a:solidFill>
                <a:latin typeface="Calibri" panose="020F0502020204030204" pitchFamily="34" charset="0"/>
                <a:cs typeface="Calibri" panose="020F0502020204030204" pitchFamily="34" charset="0"/>
              </a:endParaRPr>
            </a:p>
            <a:p>
              <a:endParaRPr lang="en-GB" sz="1000" dirty="0">
                <a:solidFill>
                  <a:schemeClr val="bg1"/>
                </a:solidFill>
                <a:latin typeface="Calibri" panose="020F0502020204030204" pitchFamily="34" charset="0"/>
                <a:cs typeface="Calibri" panose="020F0502020204030204" pitchFamily="34" charset="0"/>
              </a:endParaRPr>
            </a:p>
            <a:p>
              <a:endParaRPr lang="en-GB" sz="1000" dirty="0">
                <a:solidFill>
                  <a:schemeClr val="bg1"/>
                </a:solidFill>
                <a:latin typeface="Calibri" panose="020F0502020204030204" pitchFamily="34" charset="0"/>
                <a:cs typeface="Calibri" panose="020F0502020204030204" pitchFamily="34" charset="0"/>
              </a:endParaRPr>
            </a:p>
            <a:p>
              <a:endParaRPr lang="en-GB" sz="1000" dirty="0">
                <a:solidFill>
                  <a:schemeClr val="bg1"/>
                </a:solidFill>
                <a:latin typeface="Calibri" panose="020F0502020204030204" pitchFamily="34" charset="0"/>
                <a:cs typeface="Calibri" panose="020F0502020204030204" pitchFamily="34" charset="0"/>
              </a:endParaRPr>
            </a:p>
            <a:p>
              <a:endParaRPr lang="en-GB" sz="1000" dirty="0">
                <a:solidFill>
                  <a:schemeClr val="bg1"/>
                </a:solidFill>
                <a:latin typeface="Calibri" panose="020F0502020204030204" pitchFamily="34" charset="0"/>
                <a:cs typeface="Calibri" panose="020F0502020204030204" pitchFamily="34" charset="0"/>
              </a:endParaRPr>
            </a:p>
            <a:p>
              <a:endParaRPr lang="en-GB" sz="1000" dirty="0">
                <a:solidFill>
                  <a:schemeClr val="bg1"/>
                </a:solidFill>
                <a:latin typeface="Calibri" panose="020F0502020204030204" pitchFamily="34" charset="0"/>
                <a:cs typeface="Calibri" panose="020F0502020204030204" pitchFamily="34" charset="0"/>
              </a:endParaRPr>
            </a:p>
          </p:txBody>
        </p:sp>
        <p:sp>
          <p:nvSpPr>
            <p:cNvPr id="608" name="Rectangle: Rounded Corners 607">
              <a:extLst>
                <a:ext uri="{FF2B5EF4-FFF2-40B4-BE49-F238E27FC236}">
                  <a16:creationId xmlns:a16="http://schemas.microsoft.com/office/drawing/2014/main" id="{CBA992C9-1FBA-B697-7A18-26E400157AAA}"/>
                </a:ext>
              </a:extLst>
            </p:cNvPr>
            <p:cNvSpPr/>
            <p:nvPr/>
          </p:nvSpPr>
          <p:spPr>
            <a:xfrm>
              <a:off x="11592635" y="4457470"/>
              <a:ext cx="2823961" cy="921331"/>
            </a:xfrm>
            <a:prstGeom prst="round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cs typeface="Calibri" panose="020F0502020204030204" pitchFamily="34" charset="0"/>
              </a:endParaRPr>
            </a:p>
          </p:txBody>
        </p:sp>
      </p:grpSp>
      <p:grpSp>
        <p:nvGrpSpPr>
          <p:cNvPr id="81" name="Group 80">
            <a:extLst>
              <a:ext uri="{FF2B5EF4-FFF2-40B4-BE49-F238E27FC236}">
                <a16:creationId xmlns:a16="http://schemas.microsoft.com/office/drawing/2014/main" id="{64FC1029-416E-B572-E6DE-6B9F19A3C8AC}"/>
              </a:ext>
            </a:extLst>
          </p:cNvPr>
          <p:cNvGrpSpPr/>
          <p:nvPr/>
        </p:nvGrpSpPr>
        <p:grpSpPr>
          <a:xfrm>
            <a:off x="2231332" y="955722"/>
            <a:ext cx="5427008" cy="1838801"/>
            <a:chOff x="2098980" y="955722"/>
            <a:chExt cx="5427008" cy="1838801"/>
          </a:xfrm>
        </p:grpSpPr>
        <p:sp>
          <p:nvSpPr>
            <p:cNvPr id="8" name="TextBox 7">
              <a:extLst>
                <a:ext uri="{FF2B5EF4-FFF2-40B4-BE49-F238E27FC236}">
                  <a16:creationId xmlns:a16="http://schemas.microsoft.com/office/drawing/2014/main" id="{80CCB751-856B-5518-621C-BBAE8FB07CF9}"/>
                </a:ext>
              </a:extLst>
            </p:cNvPr>
            <p:cNvSpPr txBox="1"/>
            <p:nvPr/>
          </p:nvSpPr>
          <p:spPr>
            <a:xfrm>
              <a:off x="2098980" y="955722"/>
              <a:ext cx="5427008" cy="1838801"/>
            </a:xfrm>
            <a:prstGeom prst="roundRect">
              <a:avLst/>
            </a:prstGeom>
            <a:solidFill>
              <a:srgbClr val="FFDD71">
                <a:alpha val="20000"/>
              </a:srgb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spAutoFit/>
            </a:bodyPr>
            <a:lstStyle/>
            <a:p>
              <a:r>
                <a:rPr lang="en-GB" sz="1200" b="1">
                  <a:latin typeface="Calibri" panose="020F0502020204030204" pitchFamily="34" charset="0"/>
                  <a:cs typeface="Calibri" panose="020F0502020204030204" pitchFamily="34" charset="0"/>
                </a:rPr>
                <a:t>Contact the Local Authority to make a homeless application.</a:t>
              </a:r>
            </a:p>
            <a:p>
              <a:r>
                <a:rPr lang="en-GB" sz="1000">
                  <a:latin typeface="Calibri" panose="020F0502020204030204" pitchFamily="34" charset="0"/>
                  <a:cs typeface="Calibri" panose="020F0502020204030204" pitchFamily="34" charset="0"/>
                </a:rPr>
                <a:t>Those receiving grants of status should contact their local authority homelessness team as soon as possible. Many authorities accept grant of status as notice of homelessness within 28 days. Some local authorities are piloting specialist support schemes for those newly granted refugee status.</a:t>
              </a:r>
            </a:p>
            <a:p>
              <a:r>
                <a:rPr lang="en-GB" sz="1000">
                  <a:latin typeface="Calibri"/>
                  <a:ea typeface="Calibri"/>
                  <a:cs typeface="Calibri"/>
                </a:rPr>
                <a:t>A useful resource from Shelter on </a:t>
              </a:r>
              <a:r>
                <a:rPr lang="en-GB" sz="1000">
                  <a:latin typeface="Calibri"/>
                  <a:ea typeface="Calibri"/>
                  <a:cs typeface="Calibri"/>
                  <a:hlinkClick r:id="rId24"/>
                </a:rPr>
                <a:t>How to get in contact with your Local Authority</a:t>
              </a:r>
              <a:r>
                <a:rPr lang="en-GB" sz="1000">
                  <a:latin typeface="Calibri"/>
                  <a:ea typeface="Calibri"/>
                  <a:cs typeface="Calibri"/>
                </a:rPr>
                <a:t>. </a:t>
              </a:r>
              <a:endParaRPr lang="en-GB" sz="1000">
                <a:latin typeface="Calibri" panose="020F0502020204030204" pitchFamily="34" charset="0"/>
                <a:ea typeface="Calibri"/>
                <a:cs typeface="Calibri" panose="020F0502020204030204" pitchFamily="34" charset="0"/>
              </a:endParaRPr>
            </a:p>
            <a:p>
              <a:r>
                <a:rPr lang="en-GB" sz="1000" b="1">
                  <a:latin typeface="Calibri" panose="020F0502020204030204" pitchFamily="34" charset="0"/>
                  <a:cs typeface="Calibri" panose="020F0502020204030204" pitchFamily="34" charset="0"/>
                </a:rPr>
                <a:t>Fill in your Local Authority contact details here:</a:t>
              </a:r>
            </a:p>
            <a:p>
              <a:endParaRPr lang="en-GB" sz="1000" b="1">
                <a:latin typeface="Calibri" panose="020F0502020204030204" pitchFamily="34" charset="0"/>
                <a:cs typeface="Calibri" panose="020F0502020204030204" pitchFamily="34" charset="0"/>
              </a:endParaRPr>
            </a:p>
            <a:p>
              <a:endParaRPr lang="en-GB" sz="1000">
                <a:latin typeface="Calibri" panose="020F0502020204030204" pitchFamily="34" charset="0"/>
                <a:cs typeface="Calibri" panose="020F0502020204030204" pitchFamily="34" charset="0"/>
              </a:endParaRPr>
            </a:p>
            <a:p>
              <a:endParaRPr lang="en-GB" sz="1000">
                <a:latin typeface="Calibri" panose="020F0502020204030204" pitchFamily="34" charset="0"/>
                <a:cs typeface="Calibri" panose="020F0502020204030204" pitchFamily="34" charset="0"/>
              </a:endParaRPr>
            </a:p>
            <a:p>
              <a:endParaRPr lang="en-GB" sz="1000">
                <a:latin typeface="Calibri" panose="020F0502020204030204" pitchFamily="34" charset="0"/>
                <a:cs typeface="Calibri" panose="020F0502020204030204" pitchFamily="34" charset="0"/>
              </a:endParaRPr>
            </a:p>
          </p:txBody>
        </p:sp>
        <p:sp>
          <p:nvSpPr>
            <p:cNvPr id="609" name="Rectangle: Rounded Corners 608">
              <a:extLst>
                <a:ext uri="{FF2B5EF4-FFF2-40B4-BE49-F238E27FC236}">
                  <a16:creationId xmlns:a16="http://schemas.microsoft.com/office/drawing/2014/main" id="{85DE0131-CDA6-7219-2C03-F6B1691DCB8A}"/>
                </a:ext>
              </a:extLst>
            </p:cNvPr>
            <p:cNvSpPr/>
            <p:nvPr/>
          </p:nvSpPr>
          <p:spPr>
            <a:xfrm>
              <a:off x="2261076" y="2041529"/>
              <a:ext cx="5102816" cy="680146"/>
            </a:xfrm>
            <a:prstGeom prst="round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cs typeface="Calibri" panose="020F0502020204030204" pitchFamily="34" charset="0"/>
              </a:endParaRPr>
            </a:p>
          </p:txBody>
        </p:sp>
      </p:grpSp>
      <p:pic>
        <p:nvPicPr>
          <p:cNvPr id="6" name="Picture 5" descr="A poster for a community&#10;&#10;Description automatically generated">
            <a:extLst>
              <a:ext uri="{FF2B5EF4-FFF2-40B4-BE49-F238E27FC236}">
                <a16:creationId xmlns:a16="http://schemas.microsoft.com/office/drawing/2014/main" id="{9D47E4BC-3420-8775-FBA2-8C33A42E3B5B}"/>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13746134" y="9015860"/>
            <a:ext cx="731316" cy="1034289"/>
          </a:xfrm>
          <a:prstGeom prst="rect">
            <a:avLst/>
          </a:prstGeom>
        </p:spPr>
      </p:pic>
      <p:grpSp>
        <p:nvGrpSpPr>
          <p:cNvPr id="93" name="Group 92">
            <a:extLst>
              <a:ext uri="{FF2B5EF4-FFF2-40B4-BE49-F238E27FC236}">
                <a16:creationId xmlns:a16="http://schemas.microsoft.com/office/drawing/2014/main" id="{97BF7421-036B-F667-FC62-308138CD1E1E}"/>
              </a:ext>
            </a:extLst>
          </p:cNvPr>
          <p:cNvGrpSpPr/>
          <p:nvPr/>
        </p:nvGrpSpPr>
        <p:grpSpPr>
          <a:xfrm>
            <a:off x="11553968" y="8915059"/>
            <a:ext cx="2959522" cy="1171943"/>
            <a:chOff x="11553968" y="8973207"/>
            <a:chExt cx="2959522" cy="1109779"/>
          </a:xfrm>
        </p:grpSpPr>
        <p:sp>
          <p:nvSpPr>
            <p:cNvPr id="79" name="Rectangle 78">
              <a:extLst>
                <a:ext uri="{FF2B5EF4-FFF2-40B4-BE49-F238E27FC236}">
                  <a16:creationId xmlns:a16="http://schemas.microsoft.com/office/drawing/2014/main" id="{578515BA-A003-8F42-2FB3-322FB92C79D9}"/>
                </a:ext>
              </a:extLst>
            </p:cNvPr>
            <p:cNvSpPr/>
            <p:nvPr/>
          </p:nvSpPr>
          <p:spPr>
            <a:xfrm>
              <a:off x="11586390" y="8973207"/>
              <a:ext cx="2927100" cy="1109779"/>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TextBox 81">
              <a:extLst>
                <a:ext uri="{FF2B5EF4-FFF2-40B4-BE49-F238E27FC236}">
                  <a16:creationId xmlns:a16="http://schemas.microsoft.com/office/drawing/2014/main" id="{41E53937-1097-EA07-5342-BD70DF985F45}"/>
                </a:ext>
              </a:extLst>
            </p:cNvPr>
            <p:cNvSpPr txBox="1"/>
            <p:nvPr/>
          </p:nvSpPr>
          <p:spPr>
            <a:xfrm>
              <a:off x="11553968" y="9015860"/>
              <a:ext cx="2183297" cy="1015663"/>
            </a:xfrm>
            <a:prstGeom prst="rect">
              <a:avLst/>
            </a:prstGeom>
            <a:noFill/>
          </p:spPr>
          <p:txBody>
            <a:bodyPr wrap="square" rtlCol="0">
              <a:spAutoFit/>
            </a:bodyPr>
            <a:lstStyle/>
            <a:p>
              <a:r>
                <a:rPr lang="en-GB" sz="1000"/>
                <a:t>Version 1, April 2024</a:t>
              </a:r>
            </a:p>
            <a:p>
              <a:endParaRPr lang="en-GB" sz="1000"/>
            </a:p>
            <a:p>
              <a:r>
                <a:rPr lang="en-GB" sz="1000"/>
                <a:t>For more information contact </a:t>
              </a:r>
            </a:p>
            <a:p>
              <a:r>
                <a:rPr lang="en-GB" sz="1000"/>
                <a:t>Pattie Gercke, Compassionate Communities Development Worker:</a:t>
              </a:r>
            </a:p>
            <a:p>
              <a:r>
                <a:rPr lang="en-GB" sz="1000">
                  <a:hlinkClick r:id="rId26"/>
                </a:rPr>
                <a:t>pattie.gercke@london.anglican.org</a:t>
              </a:r>
              <a:r>
                <a:rPr lang="en-GB" sz="1000"/>
                <a:t>  </a:t>
              </a:r>
              <a:endParaRPr lang="en-GB" sz="900"/>
            </a:p>
          </p:txBody>
        </p:sp>
      </p:grpSp>
    </p:spTree>
    <p:extLst>
      <p:ext uri="{BB962C8B-B14F-4D97-AF65-F5344CB8AC3E}">
        <p14:creationId xmlns:p14="http://schemas.microsoft.com/office/powerpoint/2010/main" val="3862856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53654fd-b7a0-4cee-9dfd-56493ee50a87" xsi:nil="true"/>
    <lcf76f155ced4ddcb4097134ff3c332f xmlns="c3d8c3a8-26b4-41d5-bafd-06c97dc9376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D2BC5CC0DF68645A4345281D160AC72" ma:contentTypeVersion="18" ma:contentTypeDescription="Create a new document." ma:contentTypeScope="" ma:versionID="57b40194ecc482520958baa04b6a5e9b">
  <xsd:schema xmlns:xsd="http://www.w3.org/2001/XMLSchema" xmlns:xs="http://www.w3.org/2001/XMLSchema" xmlns:p="http://schemas.microsoft.com/office/2006/metadata/properties" xmlns:ns2="c3d8c3a8-26b4-41d5-bafd-06c97dc9376b" xmlns:ns3="653654fd-b7a0-4cee-9dfd-56493ee50a87" targetNamespace="http://schemas.microsoft.com/office/2006/metadata/properties" ma:root="true" ma:fieldsID="91280fd321bf48975f9ce8c2b333dddb" ns2:_="" ns3:_="">
    <xsd:import namespace="c3d8c3a8-26b4-41d5-bafd-06c97dc9376b"/>
    <xsd:import namespace="653654fd-b7a0-4cee-9dfd-56493ee50a8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d8c3a8-26b4-41d5-bafd-06c97dc937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56acc64-6845-4a0f-a249-d12a5ba8c678"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53654fd-b7a0-4cee-9dfd-56493ee50a8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f22fe05d-f906-4304-baa8-35017e631339}" ma:internalName="TaxCatchAll" ma:showField="CatchAllData" ma:web="653654fd-b7a0-4cee-9dfd-56493ee50a8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42CDF6-18FE-41EC-B654-41893A1A24F2}">
  <ds:schemaRefs>
    <ds:schemaRef ds:uri="http://schemas.microsoft.com/sharepoint/v3/contenttype/forms"/>
  </ds:schemaRefs>
</ds:datastoreItem>
</file>

<file path=customXml/itemProps2.xml><?xml version="1.0" encoding="utf-8"?>
<ds:datastoreItem xmlns:ds="http://schemas.openxmlformats.org/officeDocument/2006/customXml" ds:itemID="{AF70F795-EA7C-46DF-967B-B6CDE336C1C7}">
  <ds:schemaRefs>
    <ds:schemaRef ds:uri="653654fd-b7a0-4cee-9dfd-56493ee50a87"/>
    <ds:schemaRef ds:uri="c3d8c3a8-26b4-41d5-bafd-06c97dc9376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B3558E0-4253-48FE-9531-A5AD4EDB7888}">
  <ds:schemaRefs>
    <ds:schemaRef ds:uri="653654fd-b7a0-4cee-9dfd-56493ee50a87"/>
    <ds:schemaRef ds:uri="c3d8c3a8-26b4-41d5-bafd-06c97dc9376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761</Words>
  <Application>Microsoft Office PowerPoint</Application>
  <PresentationFormat>Custom</PresentationFormat>
  <Paragraphs>80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Partridge</dc:creator>
  <cp:lastModifiedBy>Rachel Partridge</cp:lastModifiedBy>
  <cp:revision>1</cp:revision>
  <dcterms:created xsi:type="dcterms:W3CDTF">2024-03-28T11:34:30Z</dcterms:created>
  <dcterms:modified xsi:type="dcterms:W3CDTF">2024-04-15T11:41:37Z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0x0101007D2BC5CC0DF68645A4345281D160AC72</vt:lpwstr>
  </property>
  <property fmtid="{D5CDD505-2E9C-101B-9397-08002B2CF9AE}" pid="3" name="MediaServiceImageTags">
    <vt:lpwstr/>
  </property>
</Properties>
</file>